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51" r:id="rId1"/>
    <p:sldMasterId id="2147483915" r:id="rId2"/>
  </p:sldMasterIdLst>
  <p:notesMasterIdLst>
    <p:notesMasterId r:id="rId37"/>
  </p:notesMasterIdLst>
  <p:handoutMasterIdLst>
    <p:handoutMasterId r:id="rId38"/>
  </p:handoutMasterIdLst>
  <p:sldIdLst>
    <p:sldId id="283" r:id="rId3"/>
    <p:sldId id="1018" r:id="rId4"/>
    <p:sldId id="318" r:id="rId5"/>
    <p:sldId id="322" r:id="rId6"/>
    <p:sldId id="1023" r:id="rId7"/>
    <p:sldId id="1026" r:id="rId8"/>
    <p:sldId id="993" r:id="rId9"/>
    <p:sldId id="1029" r:id="rId10"/>
    <p:sldId id="948" r:id="rId11"/>
    <p:sldId id="1030" r:id="rId12"/>
    <p:sldId id="995" r:id="rId13"/>
    <p:sldId id="994" r:id="rId14"/>
    <p:sldId id="992" r:id="rId15"/>
    <p:sldId id="996" r:id="rId16"/>
    <p:sldId id="1003" r:id="rId17"/>
    <p:sldId id="998" r:id="rId18"/>
    <p:sldId id="1019" r:id="rId19"/>
    <p:sldId id="1000" r:id="rId20"/>
    <p:sldId id="1001" r:id="rId21"/>
    <p:sldId id="1006" r:id="rId22"/>
    <p:sldId id="1007" r:id="rId23"/>
    <p:sldId id="1008" r:id="rId24"/>
    <p:sldId id="1009" r:id="rId25"/>
    <p:sldId id="1005" r:id="rId26"/>
    <p:sldId id="1020" r:id="rId27"/>
    <p:sldId id="1002" r:id="rId28"/>
    <p:sldId id="1031" r:id="rId29"/>
    <p:sldId id="1010" r:id="rId30"/>
    <p:sldId id="1028" r:id="rId31"/>
    <p:sldId id="1013" r:id="rId32"/>
    <p:sldId id="1027" r:id="rId33"/>
    <p:sldId id="999" r:id="rId34"/>
    <p:sldId id="980" r:id="rId35"/>
    <p:sldId id="1025" r:id="rId36"/>
  </p:sldIdLst>
  <p:sldSz cx="9144000" cy="6858000" type="screen4x3"/>
  <p:notesSz cx="6797675" cy="987425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4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CCFF"/>
    <a:srgbClr val="0099FF"/>
    <a:srgbClr val="37FF91"/>
    <a:srgbClr val="00B050"/>
    <a:srgbClr val="00CCFF"/>
    <a:srgbClr val="F0AEF0"/>
    <a:srgbClr val="000000"/>
    <a:srgbClr val="CC3300"/>
    <a:srgbClr val="257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19" autoAdjust="0"/>
    <p:restoredTop sz="87641" autoAdjust="0"/>
  </p:normalViewPr>
  <p:slideViewPr>
    <p:cSldViewPr>
      <p:cViewPr varScale="1">
        <p:scale>
          <a:sx n="97" d="100"/>
          <a:sy n="97" d="100"/>
        </p:scale>
        <p:origin x="214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8" d="100"/>
          <a:sy n="78" d="100"/>
        </p:scale>
        <p:origin x="4062" y="96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commentAuthors" Target="commentAuthor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D2B4438E-35AD-43CC-B62A-7FCC2A988EE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t" anchorCtr="0" compatLnSpc="1">
            <a:prstTxWarp prst="textNoShape">
              <a:avLst/>
            </a:prstTxWarp>
          </a:bodyPr>
          <a:lstStyle>
            <a:lvl1pPr algn="l" defTabSz="919163" eaLnBrk="1" hangingPunct="1">
              <a:defRPr sz="1200"/>
            </a:lvl1pPr>
          </a:lstStyle>
          <a:p>
            <a:pPr>
              <a:defRPr/>
            </a:pPr>
            <a:r>
              <a:rPr lang="en-US" altLang="ko-KR"/>
              <a:t>세미나 정보 (시간, 이름)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2FFBE66-3A88-4051-8558-9385FB3552E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t" anchorCtr="0" compatLnSpc="1">
            <a:prstTxWarp prst="textNoShape">
              <a:avLst/>
            </a:prstTxWarp>
          </a:bodyPr>
          <a:lstStyle>
            <a:lvl1pPr algn="r" defTabSz="919163" eaLnBrk="1" hangingPunct="1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436" name="Rectangle 4">
            <a:extLst>
              <a:ext uri="{FF2B5EF4-FFF2-40B4-BE49-F238E27FC236}">
                <a16:creationId xmlns:a16="http://schemas.microsoft.com/office/drawing/2014/main" id="{31760EB3-377E-4118-B641-A4A6414FFE4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80538"/>
            <a:ext cx="294640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b" anchorCtr="0" compatLnSpc="1">
            <a:prstTxWarp prst="textNoShape">
              <a:avLst/>
            </a:prstTxWarp>
          </a:bodyPr>
          <a:lstStyle>
            <a:lvl1pPr algn="l" defTabSz="919163" eaLnBrk="1" hangingPunct="1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437" name="Rectangle 5">
            <a:extLst>
              <a:ext uri="{FF2B5EF4-FFF2-40B4-BE49-F238E27FC236}">
                <a16:creationId xmlns:a16="http://schemas.microsoft.com/office/drawing/2014/main" id="{98006001-A35E-423C-A3B6-38C5D98D26D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380538"/>
            <a:ext cx="294640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b" anchorCtr="0" compatLnSpc="1">
            <a:prstTxWarp prst="textNoShape">
              <a:avLst/>
            </a:prstTxWarp>
          </a:bodyPr>
          <a:lstStyle>
            <a:lvl1pPr algn="r" defTabSz="919163" eaLnBrk="1" hangingPunct="1">
              <a:defRPr sz="1200"/>
            </a:lvl1pPr>
          </a:lstStyle>
          <a:p>
            <a:pPr>
              <a:defRPr/>
            </a:pPr>
            <a:fld id="{1D0AE35B-05A8-4F39-8553-703126FE212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jpg>
</file>

<file path=ppt/media/image32.jpg>
</file>

<file path=ppt/media/image33.jpg>
</file>

<file path=ppt/media/image34.png>
</file>

<file path=ppt/media/image4.pn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A9BDA0FA-C75A-4CB2-AE3C-C779EAB06E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t" anchorCtr="0" compatLnSpc="1">
            <a:prstTxWarp prst="textNoShape">
              <a:avLst/>
            </a:prstTxWarp>
          </a:bodyPr>
          <a:lstStyle>
            <a:lvl1pPr algn="l" defTabSz="919163" eaLnBrk="1" hangingPunct="1">
              <a:defRPr sz="1200"/>
            </a:lvl1pPr>
          </a:lstStyle>
          <a:p>
            <a:pPr>
              <a:defRPr/>
            </a:pPr>
            <a:r>
              <a:rPr lang="en-US" altLang="ko-KR"/>
              <a:t>세미나 정보 (시간, 이름)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9E7A7A6A-45F2-424A-9D61-7DA8B3BC22F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t" anchorCtr="0" compatLnSpc="1">
            <a:prstTxWarp prst="textNoShape">
              <a:avLst/>
            </a:prstTxWarp>
          </a:bodyPr>
          <a:lstStyle>
            <a:lvl1pPr algn="r" defTabSz="919163" eaLnBrk="1" hangingPunct="1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609D231-EC9B-4674-B5C7-6E13CE7A351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1863" y="741363"/>
            <a:ext cx="493553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9461" name="Rectangle 5">
            <a:extLst>
              <a:ext uri="{FF2B5EF4-FFF2-40B4-BE49-F238E27FC236}">
                <a16:creationId xmlns:a16="http://schemas.microsoft.com/office/drawing/2014/main" id="{FD821860-0080-4A9B-83CA-3FEA0B10214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689475"/>
            <a:ext cx="4984750" cy="444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9462" name="Rectangle 6">
            <a:extLst>
              <a:ext uri="{FF2B5EF4-FFF2-40B4-BE49-F238E27FC236}">
                <a16:creationId xmlns:a16="http://schemas.microsoft.com/office/drawing/2014/main" id="{383B35D1-474C-47EF-88BE-D613C1D8B2B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80538"/>
            <a:ext cx="294640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b" anchorCtr="0" compatLnSpc="1">
            <a:prstTxWarp prst="textNoShape">
              <a:avLst/>
            </a:prstTxWarp>
          </a:bodyPr>
          <a:lstStyle>
            <a:lvl1pPr algn="l" defTabSz="919163" eaLnBrk="1" hangingPunct="1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9463" name="Rectangle 7">
            <a:extLst>
              <a:ext uri="{FF2B5EF4-FFF2-40B4-BE49-F238E27FC236}">
                <a16:creationId xmlns:a16="http://schemas.microsoft.com/office/drawing/2014/main" id="{BB3BC3AB-8464-46E1-BBF2-64B52F8424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380538"/>
            <a:ext cx="294640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988" tIns="45994" rIns="91988" bIns="45994" numCol="1" anchor="b" anchorCtr="0" compatLnSpc="1">
            <a:prstTxWarp prst="textNoShape">
              <a:avLst/>
            </a:prstTxWarp>
          </a:bodyPr>
          <a:lstStyle>
            <a:lvl1pPr algn="r" defTabSz="919163" eaLnBrk="1" hangingPunct="1">
              <a:defRPr sz="1200"/>
            </a:lvl1pPr>
          </a:lstStyle>
          <a:p>
            <a:pPr>
              <a:defRPr/>
            </a:pPr>
            <a:fld id="{5B635724-8011-4D82-A7EF-87A74E13BEF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938948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본 연구에서 제시하는 전체 프레임워크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182379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왜 </a:t>
            </a:r>
            <a:r>
              <a:rPr lang="en-US" altLang="ko-KR"/>
              <a:t>(a) </a:t>
            </a:r>
            <a:r>
              <a:rPr lang="ko-KR" altLang="en-US"/>
              <a:t>와 </a:t>
            </a:r>
            <a:r>
              <a:rPr lang="en-US" altLang="ko-KR"/>
              <a:t>(b)</a:t>
            </a:r>
            <a:r>
              <a:rPr lang="ko-KR" altLang="en-US"/>
              <a:t>인지 좀 더 명확한 설명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30353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51764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설명 배치를 바꿔봐도 되겠다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06473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데이터 셋 설명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46767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06561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데이터 셋 설명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04349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본 그림에서 제 실험의 의도를 볼 수 있습니다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663414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375823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45775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472833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078565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8105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339809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17794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053790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209153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184686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30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56912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프레임워크 내부에서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837853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33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1013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32561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34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2670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논문을 왜 쓰게 되었는지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28655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논문을 왜 쓰게 되었는지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26572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SSA </a:t>
            </a:r>
            <a:r>
              <a:rPr lang="ko-KR" altLang="en-US"/>
              <a:t>란 무엇인지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2478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SSA </a:t>
            </a:r>
            <a:r>
              <a:rPr lang="ko-KR" altLang="en-US"/>
              <a:t>란 무엇인지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95818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SSA </a:t>
            </a:r>
            <a:r>
              <a:rPr lang="ko-KR" altLang="en-US"/>
              <a:t>란 무엇인지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90075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트랜스포머란 무엇인지 간단 설명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635724-8011-4D82-A7EF-87A74E13BEFE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7942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66CA798B-6EAD-4F3A-B208-69B90C57B0AC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0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165BBC5-BEEA-4847-9E7F-2382B531ECB6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115888"/>
            <a:ext cx="8496300" cy="36512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D46D724-D6B6-4FCA-8A60-75CF020FF3AC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231775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796329B-3033-442B-959D-02BE1FD0CB31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347663"/>
            <a:ext cx="8496300" cy="36512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40B4A9E-9363-4837-9ADA-D2524040E237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463550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4F9B1B79-91AB-47EB-98C1-847FBFC31B3A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579438"/>
            <a:ext cx="8496300" cy="36512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9F659C74-DDED-4743-8374-8971A0A812D4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695325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F77CD584-4E42-4EF4-A118-6ED893D65FD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811213"/>
            <a:ext cx="8496300" cy="36512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id="{A52C8313-3468-4102-A70E-B9E0106C2218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927100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A3B1AE52-C253-47B9-B33F-B2E3BA2BB1AE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1042988"/>
            <a:ext cx="8496300" cy="36512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id="{FA177F00-19A7-420F-A513-838660228E2D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1158875"/>
            <a:ext cx="8496300" cy="36513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pic>
        <p:nvPicPr>
          <p:cNvPr id="15" name="Picture 15" descr="Emblem_02">
            <a:extLst>
              <a:ext uri="{FF2B5EF4-FFF2-40B4-BE49-F238E27FC236}">
                <a16:creationId xmlns:a16="http://schemas.microsoft.com/office/drawing/2014/main" id="{E3D034CF-F65E-49D3-B099-86D4CFCF0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74" t="14815" r="16049" b="14992"/>
          <a:stretch>
            <a:fillRect/>
          </a:stretch>
        </p:blipFill>
        <p:spPr bwMode="auto">
          <a:xfrm>
            <a:off x="8251825" y="134938"/>
            <a:ext cx="892175" cy="91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Box 16">
            <a:extLst>
              <a:ext uri="{FF2B5EF4-FFF2-40B4-BE49-F238E27FC236}">
                <a16:creationId xmlns:a16="http://schemas.microsoft.com/office/drawing/2014/main" id="{2EF4FC8B-386D-4D47-8009-819B604D9AA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787900" y="393700"/>
            <a:ext cx="3422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ko-KR" sz="1800" i="1">
                <a:solidFill>
                  <a:srgbClr val="29292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 Black" panose="020B0A04020102020204" pitchFamily="34" charset="0"/>
              </a:rPr>
              <a:t>Sungkyunkwan University</a:t>
            </a: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F2599E64-90B7-4F84-AB74-26829132AE98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3500438"/>
            <a:ext cx="9144000" cy="17462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5D2C97B3-C649-45F0-ABF3-9D4BBD159D6A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6553200"/>
            <a:ext cx="9144000" cy="1746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FDDF69FA-897A-49B5-8C92-21E9905012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64313"/>
            <a:ext cx="9144000" cy="293687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6A3D2BA-0BC4-42EC-809B-C0A8BEC1C1C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995738" y="6565900"/>
            <a:ext cx="5148262" cy="27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latinLnBrk="1" hangingPunct="1">
              <a:defRPr/>
            </a:pPr>
            <a:r>
              <a:rPr lang="en-US" altLang="ko-KR" sz="1200" b="1" i="1">
                <a:solidFill>
                  <a:schemeClr val="bg1"/>
                </a:solidFill>
                <a:latin typeface="Arial" panose="020B0604020202020204" pitchFamily="34" charset="0"/>
              </a:rPr>
              <a:t>Copyright 2022 Department of Smart Factory Convergence</a:t>
            </a:r>
          </a:p>
        </p:txBody>
      </p:sp>
      <p:sp>
        <p:nvSpPr>
          <p:cNvPr id="120845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395288" y="1557338"/>
            <a:ext cx="8353425" cy="1470025"/>
          </a:xfrm>
        </p:spPr>
        <p:txBody>
          <a:bodyPr anchor="ctr"/>
          <a:lstStyle>
            <a:lvl1pPr algn="ctr">
              <a:defRPr sz="2700"/>
            </a:lvl1pPr>
          </a:lstStyle>
          <a:p>
            <a:pPr lvl="0"/>
            <a:r>
              <a:rPr lang="ko-KR" altLang="en-US" noProof="0"/>
              <a:t>마스터 제목 스타일 편집</a:t>
            </a:r>
          </a:p>
        </p:txBody>
      </p:sp>
      <p:sp>
        <p:nvSpPr>
          <p:cNvPr id="120846" name="Rectangle 14"/>
          <p:cNvSpPr>
            <a:spLocks noGrp="1" noChangeArrowheads="1"/>
          </p:cNvSpPr>
          <p:nvPr>
            <p:ph type="subTitle" idx="1"/>
          </p:nvPr>
        </p:nvSpPr>
        <p:spPr>
          <a:xfrm>
            <a:off x="900113" y="4005263"/>
            <a:ext cx="7343775" cy="2016125"/>
          </a:xfrm>
        </p:spPr>
        <p:txBody>
          <a:bodyPr/>
          <a:lstStyle>
            <a:lvl1pPr marL="0" indent="0" algn="ctr">
              <a:buFont typeface="Wingdings 2" panose="05020102010507070707" pitchFamily="18" charset="2"/>
              <a:buNone/>
              <a:defRPr sz="1800" i="1">
                <a:latin typeface="Tahoma" panose="020B0604030504040204" pitchFamily="34" charset="0"/>
              </a:defRPr>
            </a:lvl1pPr>
          </a:lstStyle>
          <a:p>
            <a:pPr lvl="0"/>
            <a:r>
              <a:rPr lang="ko-KR" altLang="en-US" noProof="0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912276274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664702546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96075" y="115888"/>
            <a:ext cx="2124075" cy="62658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23850" y="115888"/>
            <a:ext cx="6219825" cy="62658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133627390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F157D-871F-4BDF-8E38-38E7B0BC3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2BA5A93-DA2F-4A07-8177-C010A1A5C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ADFDB7-7409-4E4E-9364-369285BD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23ABF7-A05B-47FA-8422-2A6734D6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C9723D-DFF9-457D-8079-0931A0870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81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3D40FD-1735-4BE6-8689-44C4C2535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513D15-B9C6-4F85-8E9E-FA16E9C91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832A6-8FE3-4EBD-9EB1-4ADD65C0D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C59F28-EC15-4D9D-BA31-E7DEFD261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F8261B-DD1F-4DBD-A0F4-6FEA50460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302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B07F7E-4B1B-4517-9D9B-22AD4CCA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45CE00-836B-4947-BB22-7CD40846C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68D368-1236-44AB-B099-B4829576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909F1B-274B-47B6-AE95-71F3EAB5A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C85180-ADE4-4150-8803-2A19F2E82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71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AF9BC5-399C-4667-8633-2AA3B5387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693A70-8069-42C7-99E6-92ABD6677F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0E50DB-6F64-4184-B957-2168EAC0C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B1045A-269F-4F15-AE25-620E890A3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2CA073-38AD-4303-9015-2360D1975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496FB9-D789-47B6-AA1A-66EC9414D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128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8ED35-7736-449A-8E9D-1B274BE3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D6C8F6-31FD-49B1-8017-234306B81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58599C-CBA4-48CB-8915-694A4E6C1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1CF04A-21E3-492E-A1C3-8BE88C6B9F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90DBAE-18D0-460C-AE64-C63B532A3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688D351-8061-4A8A-A802-FC70DD3FF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AD8606-D0F6-4C86-A8D6-E5D28B99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54BB8B-6F44-4C35-8813-43A751876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041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2BBE9-2785-4E13-A0F8-8E659078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D3C726-36E4-41DE-A77B-5DCD3B551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E6053C-05DC-43B3-A611-C6D08D9BE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5EBC1D-8964-4B1C-97E4-ABCF424E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794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7598C9-A282-462A-A399-EB4A1A77C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5C84EC-E6D8-42CD-BCE6-F6909A53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DBFEEF-A3F4-4CFB-A546-04B14EB5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8834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8F8A3-87E0-4D6E-9CE9-8D902535F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69E395-7EBA-4F2C-9EAF-2958ED0E2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00E829-5F9D-43CA-8AC6-50CA74224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4B3518-0FF0-4866-8E1C-E6319759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F514DE-81DA-4712-A455-2C82CAC3C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775FE9-AE23-43D7-88BB-A8F6D916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097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735037335"/>
      </p:ext>
    </p:extLst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AA150E-405D-4AD7-BB47-04BEC7B13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FC6465-8085-4B2A-8216-7470077DB2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5D2853-3C31-4C83-8AB9-5E01A855E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98CAC1-EA38-4A24-A7C9-DAD51A93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164D01-633F-449D-81A0-4D35B3CFA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C3AD50-69EA-4325-9E54-B683FCA7C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6406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EB7872-B5AC-4B07-A6F3-05BA108AF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097515-5236-4040-A094-8A5982521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924756-12C3-48A6-A35A-53DFC0B7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2706F7-1967-4A15-8F57-4522D981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2B443-14BF-4FCD-8681-B27A5A39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511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89820A-80F2-422F-B09A-DAAA12714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4ACA27-A2E7-406B-8BE0-2BCB9BA91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3737FA-7A07-4898-8A5D-DF89944BD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E83CD9-6433-4095-9948-AD4D2BE6D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885EAC-D379-4D37-BE4C-C775DE22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405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935798125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23850" y="1557338"/>
            <a:ext cx="4171950" cy="48244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171950" cy="48244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211142660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783654863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352654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7046350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642984937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5682831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B9F14D0C-EC93-4399-AF24-A56EB6E158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64313"/>
            <a:ext cx="9144000" cy="293687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pic>
        <p:nvPicPr>
          <p:cNvPr id="1027" name="Picture 3" descr="n_logo">
            <a:extLst>
              <a:ext uri="{FF2B5EF4-FFF2-40B4-BE49-F238E27FC236}">
                <a16:creationId xmlns:a16="http://schemas.microsoft.com/office/drawing/2014/main" id="{F8A4AA5D-1E98-4E89-82B9-37B4582C5F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1" t="20917" r="14311" b="21204"/>
          <a:stretch>
            <a:fillRect/>
          </a:stretch>
        </p:blipFill>
        <p:spPr bwMode="auto">
          <a:xfrm>
            <a:off x="0" y="0"/>
            <a:ext cx="154781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9812" name="Rectangle 4">
            <a:extLst>
              <a:ext uri="{FF2B5EF4-FFF2-40B4-BE49-F238E27FC236}">
                <a16:creationId xmlns:a16="http://schemas.microsoft.com/office/drawing/2014/main" id="{CB9F5413-6DA3-487B-89F6-96EBE0F110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15888"/>
            <a:ext cx="8496300" cy="1176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22C609D-49F3-4DA9-A872-550E37A8B3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557338"/>
            <a:ext cx="8496300" cy="4824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7">
            <a:extLst>
              <a:ext uri="{FF2B5EF4-FFF2-40B4-BE49-F238E27FC236}">
                <a16:creationId xmlns:a16="http://schemas.microsoft.com/office/drawing/2014/main" id="{A5DABDB0-4DDA-41F1-B4A0-28B123E494DF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323850" y="1295400"/>
            <a:ext cx="8820150" cy="36513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19816" name="Rectangle 8">
            <a:extLst>
              <a:ext uri="{FF2B5EF4-FFF2-40B4-BE49-F238E27FC236}">
                <a16:creationId xmlns:a16="http://schemas.microsoft.com/office/drawing/2014/main" id="{C32396BB-7F41-4344-88D6-D5DFDADE3D88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0" y="6553200"/>
            <a:ext cx="9144000" cy="1746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032" name="Text Box 9">
            <a:extLst>
              <a:ext uri="{FF2B5EF4-FFF2-40B4-BE49-F238E27FC236}">
                <a16:creationId xmlns:a16="http://schemas.microsoft.com/office/drawing/2014/main" id="{6E007926-A7B0-4B37-A08F-A1BBC33AD9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567488"/>
            <a:ext cx="2843213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defRPr/>
            </a:pPr>
            <a:r>
              <a:rPr lang="en-US" altLang="ko-KR" sz="1200" b="1" i="1">
                <a:solidFill>
                  <a:schemeClr val="bg1"/>
                </a:solidFill>
                <a:latin typeface="Arial" panose="020B0604020202020204" pitchFamily="34" charset="0"/>
              </a:rPr>
              <a:t>May 2022</a:t>
            </a:r>
          </a:p>
        </p:txBody>
      </p:sp>
      <p:sp>
        <p:nvSpPr>
          <p:cNvPr id="1033" name="Text Box 10">
            <a:extLst>
              <a:ext uri="{FF2B5EF4-FFF2-40B4-BE49-F238E27FC236}">
                <a16:creationId xmlns:a16="http://schemas.microsoft.com/office/drawing/2014/main" id="{7FC17AE4-3173-47DB-8DEE-5582253853C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364163" y="6583363"/>
            <a:ext cx="377983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latinLnBrk="1" hangingPunct="1">
              <a:defRPr/>
            </a:pPr>
            <a:r>
              <a:rPr lang="en-US" altLang="ko-KR" sz="1200" b="1" i="1" dirty="0">
                <a:solidFill>
                  <a:schemeClr val="bg1"/>
                </a:solidFill>
                <a:latin typeface="Arial" panose="020B0604020202020204" pitchFamily="34" charset="0"/>
              </a:rPr>
              <a:t>Department of Smart Factory </a:t>
            </a:r>
            <a:r>
              <a:rPr lang="en-US" altLang="ko-KR" sz="1200" b="1" i="1">
                <a:solidFill>
                  <a:schemeClr val="bg1"/>
                </a:solidFill>
                <a:latin typeface="Arial" panose="020B0604020202020204" pitchFamily="34" charset="0"/>
              </a:rPr>
              <a:t>Convergence  </a:t>
            </a:r>
            <a:fld id="{CED114DC-B872-4C4F-AEA5-AD5B3880348F}" type="slidenum">
              <a:rPr lang="en-US" altLang="ko-KR" sz="1200" b="1" i="1" smtClean="0">
                <a:solidFill>
                  <a:schemeClr val="bg1"/>
                </a:solidFill>
                <a:latin typeface="Arial" panose="020B0604020202020204" pitchFamily="34" charset="0"/>
              </a:rPr>
              <a:pPr algn="r" eaLnBrk="1" latinLnBrk="1" hangingPunct="1">
                <a:defRPr/>
              </a:pPr>
              <a:t>‹#›</a:t>
            </a:fld>
            <a:r>
              <a:rPr lang="en-US" altLang="ko-KR" sz="1200" b="1" i="1">
                <a:solidFill>
                  <a:schemeClr val="bg1"/>
                </a:solidFill>
                <a:latin typeface="Arial" panose="020B0604020202020204" pitchFamily="34" charset="0"/>
              </a:rPr>
              <a:t>/34</a:t>
            </a:r>
            <a:endParaRPr lang="en-US" altLang="ko-KR" sz="1200" b="1" i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4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</p:sldLayoutIdLst>
  <p:transition>
    <p:fade thruBlk="1"/>
  </p:transition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400" b="1" i="1" kern="12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400" b="1" i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굴림" panose="020B0600000101010101" pitchFamily="50" charset="-127"/>
          <a:ea typeface="굴림" panose="020B0600000101010101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10000"/>
        </a:lnSpc>
        <a:spcBef>
          <a:spcPct val="20000"/>
        </a:spcBef>
        <a:spcAft>
          <a:spcPct val="0"/>
        </a:spcAft>
        <a:buClr>
          <a:srgbClr val="111111"/>
        </a:buClr>
        <a:buSzPct val="80000"/>
        <a:buFont typeface="Wingdings 2" panose="05020102010507070707" pitchFamily="18" charset="2"/>
        <a:buChar char="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10000"/>
        </a:lnSpc>
        <a:spcBef>
          <a:spcPct val="20000"/>
        </a:spcBef>
        <a:spcAft>
          <a:spcPct val="0"/>
        </a:spcAft>
        <a:buClr>
          <a:srgbClr val="5F5F5F"/>
        </a:buClr>
        <a:buSzPct val="85000"/>
        <a:buFont typeface="Wingdings 3" panose="05040102010807070707" pitchFamily="18" charset="2"/>
        <a:buChar char=""/>
        <a:defRPr kumimoji="1" sz="2000" kern="1200">
          <a:solidFill>
            <a:srgbClr val="333333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110000"/>
        </a:lnSpc>
        <a:spcBef>
          <a:spcPct val="20000"/>
        </a:spcBef>
        <a:spcAft>
          <a:spcPct val="0"/>
        </a:spcAft>
        <a:buClr>
          <a:srgbClr val="808080"/>
        </a:buClr>
        <a:buSzPct val="80000"/>
        <a:buFont typeface="Wingdings 2" panose="05020102010507070707" pitchFamily="18" charset="2"/>
        <a:buChar char="ê"/>
        <a:defRPr kumimoj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110000"/>
        </a:lnSpc>
        <a:spcBef>
          <a:spcPct val="20000"/>
        </a:spcBef>
        <a:spcAft>
          <a:spcPct val="0"/>
        </a:spcAft>
        <a:buClr>
          <a:srgbClr val="969696"/>
        </a:buClr>
        <a:buFont typeface="Arial" panose="020B0604020202020204" pitchFamily="34" charset="0"/>
        <a:buChar char="•"/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66FF"/>
        </a:buClr>
        <a:buFont typeface="Wingdings 2" panose="05020102010507070707" pitchFamily="18" charset="2"/>
        <a:buChar char="?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4BD1BE-0420-4291-A870-C5C4D485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560659-7B6C-48A9-B00E-9DCDAEC9A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32345-AEAB-4ABC-B65C-7AC66C60A6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F6CB5-9F51-4AD8-962F-DC902C698499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EA5BD-5946-400D-BE46-708A9CA15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FA32B4-4CCC-40A7-8B24-83D214659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AA7E0-4AFA-495D-BD36-4CAE8DA18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81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11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5">
            <a:extLst>
              <a:ext uri="{FF2B5EF4-FFF2-40B4-BE49-F238E27FC236}">
                <a16:creationId xmlns:a16="http://schemas.microsoft.com/office/drawing/2014/main" id="{1C7A207E-8ED5-4264-BBC1-FEFA3D01C12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39750" y="3860800"/>
            <a:ext cx="8208963" cy="21605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ko-KR" sz="1400" i="0" dirty="0"/>
          </a:p>
          <a:p>
            <a:pPr eaLnBrk="1" hangingPunct="1">
              <a:lnSpc>
                <a:spcPct val="90000"/>
              </a:lnSpc>
            </a:pPr>
            <a:r>
              <a:rPr lang="en-US" altLang="ko-KR" dirty="0"/>
              <a:t>May 18</a:t>
            </a:r>
            <a:r>
              <a:rPr lang="en-US" altLang="ko-KR"/>
              <a:t>, 2022</a:t>
            </a:r>
          </a:p>
          <a:p>
            <a:pPr eaLnBrk="1" hangingPunct="1">
              <a:lnSpc>
                <a:spcPct val="90000"/>
              </a:lnSpc>
            </a:pPr>
            <a:endParaRPr lang="en-US" altLang="ko-KR" dirty="0"/>
          </a:p>
          <a:p>
            <a:pPr eaLnBrk="1" hangingPunct="1">
              <a:lnSpc>
                <a:spcPct val="90000"/>
              </a:lnSpc>
            </a:pPr>
            <a:r>
              <a:rPr lang="ko-KR" altLang="en-US" sz="1400" i="0"/>
              <a:t>학번 </a:t>
            </a:r>
            <a:r>
              <a:rPr lang="en-US" altLang="ko-KR" sz="1400" i="0"/>
              <a:t>: 2020712755</a:t>
            </a:r>
          </a:p>
          <a:p>
            <a:pPr eaLnBrk="1" hangingPunct="1">
              <a:lnSpc>
                <a:spcPct val="90000"/>
              </a:lnSpc>
            </a:pPr>
            <a:r>
              <a:rPr lang="ko-KR" altLang="en-US" sz="1400" i="0"/>
              <a:t>학과 </a:t>
            </a:r>
            <a:r>
              <a:rPr lang="en-US" altLang="ko-KR" sz="1400" i="0"/>
              <a:t>: </a:t>
            </a:r>
            <a:r>
              <a:rPr lang="ko-KR" altLang="en-US" sz="1400" i="0"/>
              <a:t>스마트팩토리 융합학과</a:t>
            </a:r>
            <a:endParaRPr lang="en-US" altLang="ko-KR" sz="1400" i="0"/>
          </a:p>
          <a:p>
            <a:pPr eaLnBrk="1" hangingPunct="1">
              <a:lnSpc>
                <a:spcPct val="90000"/>
              </a:lnSpc>
            </a:pPr>
            <a:r>
              <a:rPr lang="ko-KR" altLang="en-US" sz="1400" i="0"/>
              <a:t>이름 </a:t>
            </a:r>
            <a:r>
              <a:rPr lang="en-US" altLang="ko-KR" sz="1400" i="0"/>
              <a:t>: </a:t>
            </a:r>
            <a:r>
              <a:rPr lang="ko-KR" altLang="en-US" sz="1400" i="0"/>
              <a:t>이 서영 </a:t>
            </a:r>
            <a:endParaRPr lang="en-US" altLang="ko-KR" sz="1400" i="0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951D2A4-F7E4-4D7A-967C-6555EF6F2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6512" y="1556792"/>
            <a:ext cx="9144000" cy="147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700" b="1" i="1" kern="120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4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ko-KR" altLang="en-US" sz="2800">
                <a:latin typeface="Arial" panose="020B0604020202020204" pitchFamily="34" charset="0"/>
                <a:cs typeface="Arial" panose="020B0604020202020204" pitchFamily="34" charset="0"/>
              </a:rPr>
              <a:t>소음 환경의 공장 상황에서 베어링 결함 검사를 위한 </a:t>
            </a:r>
            <a:r>
              <a:rPr lang="en-US" altLang="ko-KR" sz="2800">
                <a:latin typeface="Arial" panose="020B0604020202020204" pitchFamily="34" charset="0"/>
                <a:cs typeface="Arial" panose="020B0604020202020204" pitchFamily="34" charset="0"/>
              </a:rPr>
              <a:t>SSA-SL </a:t>
            </a:r>
            <a:r>
              <a:rPr lang="ko-KR" altLang="en-US" sz="2800">
                <a:latin typeface="Arial" panose="020B0604020202020204" pitchFamily="34" charset="0"/>
                <a:cs typeface="Arial" panose="020B0604020202020204" pitchFamily="34" charset="0"/>
              </a:rPr>
              <a:t>트랜스포머에 관한 연구</a:t>
            </a:r>
            <a:endParaRPr lang="en-US" altLang="ko-KR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>
                <a:latin typeface="Arial" panose="020B0604020202020204" pitchFamily="34" charset="0"/>
              </a:rPr>
              <a:t>LSTM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B37A99-011E-4BAF-BA90-C6280C5AB5CF}"/>
              </a:ext>
            </a:extLst>
          </p:cNvPr>
          <p:cNvSpPr txBox="1"/>
          <p:nvPr/>
        </p:nvSpPr>
        <p:spPr bwMode="auto">
          <a:xfrm>
            <a:off x="1007604" y="5589240"/>
            <a:ext cx="7128792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ko-KR" altLang="en-US" sz="1300">
                <a:latin typeface="Arial" panose="020B0604020202020204" pitchFamily="34" charset="0"/>
              </a:rPr>
              <a:t>출처 </a:t>
            </a:r>
            <a:r>
              <a:rPr lang="en-US" altLang="ko-KR" sz="1300">
                <a:latin typeface="Arial" panose="020B0604020202020204" pitchFamily="34" charset="0"/>
              </a:rPr>
              <a:t>: </a:t>
            </a:r>
            <a:r>
              <a:rPr lang="en-US" altLang="ko-KR" sz="13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Greff, Klaus, et al. "LSTM: A search space odyssey." </a:t>
            </a:r>
            <a:r>
              <a:rPr lang="en-US" altLang="ko-KR" sz="13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neural networks and learning systems</a:t>
            </a:r>
            <a:r>
              <a:rPr lang="en-US" altLang="ko-KR" sz="13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28.10 (2016): 2222-2232.</a:t>
            </a:r>
            <a:endParaRPr lang="ko-KR" altLang="en-US" sz="1300" dirty="0">
              <a:latin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68837E-A2AE-1F4D-2873-B808ED5C3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556792"/>
            <a:ext cx="7020272" cy="362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765411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Vanilla Transformer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AD1DD4-28A9-2B41-22C9-C5F08CCAA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778" y="1484784"/>
            <a:ext cx="3996444" cy="4216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249C9D-6105-FF3D-D441-5BB367654BD4}"/>
              </a:ext>
            </a:extLst>
          </p:cNvPr>
          <p:cNvSpPr txBox="1"/>
          <p:nvPr/>
        </p:nvSpPr>
        <p:spPr bwMode="auto">
          <a:xfrm>
            <a:off x="1259632" y="5893712"/>
            <a:ext cx="7128792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Arial" panose="020B0604020202020204" pitchFamily="34" charset="0"/>
              </a:rPr>
              <a:t>출처 </a:t>
            </a:r>
            <a:r>
              <a:rPr lang="en-US" altLang="ko-KR" sz="1400">
                <a:latin typeface="Arial" panose="020B0604020202020204" pitchFamily="34" charset="0"/>
              </a:rPr>
              <a:t>: </a:t>
            </a:r>
            <a:r>
              <a:rPr lang="en-US" altLang="ko-KR" sz="11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Vaswani, Ashish, et al. "Attention is all you need." </a:t>
            </a:r>
            <a:r>
              <a:rPr lang="en-US" altLang="ko-KR" sz="11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Advances in neural information processing systems</a:t>
            </a:r>
            <a:r>
              <a:rPr lang="en-US" altLang="ko-KR" sz="11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30 (2017).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7C6F13-E230-09EF-6554-90AD635F0071}"/>
              </a:ext>
            </a:extLst>
          </p:cNvPr>
          <p:cNvSpPr/>
          <p:nvPr/>
        </p:nvSpPr>
        <p:spPr>
          <a:xfrm>
            <a:off x="2411760" y="2852936"/>
            <a:ext cx="2088232" cy="2952328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non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808534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447800" y="2971800"/>
            <a:ext cx="73152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ko-KR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SSA-</a:t>
            </a:r>
            <a:r>
              <a:rPr lang="en-US" altLang="ko-KR" sz="2800" b="1" dirty="0" err="1">
                <a:latin typeface="Arial" panose="020B0604020202020204" pitchFamily="34" charset="0"/>
                <a:ea typeface="휴먼모음T" panose="02030504000101010101" pitchFamily="18" charset="-127"/>
              </a:rPr>
              <a:t>SLTransformer</a:t>
            </a:r>
            <a:r>
              <a:rPr lang="en-US" altLang="ko-KR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 </a:t>
            </a:r>
            <a:r>
              <a:rPr lang="ko-KR" altLang="en-US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제안</a:t>
            </a:r>
            <a:endParaRPr lang="en-US" altLang="ko-KR" sz="2000" b="1" dirty="0">
              <a:latin typeface="Arial" panose="020B0604020202020204" pitchFamily="34" charset="0"/>
              <a:ea typeface="휴먼모음T" panose="02030504000101010101" pitchFamily="18" charset="-127"/>
            </a:endParaRPr>
          </a:p>
        </p:txBody>
      </p:sp>
      <p:sp>
        <p:nvSpPr>
          <p:cNvPr id="8195" name="Oval 3"/>
          <p:cNvSpPr>
            <a:spLocks noChangeArrowheads="1"/>
          </p:cNvSpPr>
          <p:nvPr/>
        </p:nvSpPr>
        <p:spPr bwMode="auto">
          <a:xfrm rot="-2367420">
            <a:off x="838200" y="2590800"/>
            <a:ext cx="2895600" cy="1524000"/>
          </a:xfrm>
          <a:prstGeom prst="ellipse">
            <a:avLst/>
          </a:prstGeom>
          <a:solidFill>
            <a:srgbClr val="A50021">
              <a:alpha val="21176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627113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b="1" dirty="0" err="1">
                <a:latin typeface="Arial" panose="020B0604020202020204" pitchFamily="34" charset="0"/>
              </a:rPr>
              <a:t>아키텍쳐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EF9C1-87D0-425B-AE23-AB441D6BC4AA}"/>
              </a:ext>
            </a:extLst>
          </p:cNvPr>
          <p:cNvSpPr txBox="1"/>
          <p:nvPr/>
        </p:nvSpPr>
        <p:spPr bwMode="auto">
          <a:xfrm>
            <a:off x="1421650" y="5517232"/>
            <a:ext cx="630070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eaLnBrk="1" hangingPunct="1"/>
            <a:r>
              <a:rPr lang="en-US" altLang="ko-KR" sz="1400" b="0" i="0">
                <a:solidFill>
                  <a:srgbClr val="333333"/>
                </a:solidFill>
                <a:effectLst/>
                <a:latin typeface="Noto Sans KR"/>
              </a:rPr>
              <a:t>MDPI Electronics Journal (Special Issue: Advances in Fault Dectection/Diagnosis of Electical Power Devices), 11(9), 1504, 7 May 2022</a:t>
            </a:r>
            <a:r>
              <a:rPr lang="en-US" altLang="ko-KR" sz="1400">
                <a:solidFill>
                  <a:srgbClr val="333333"/>
                </a:solidFill>
                <a:latin typeface="Noto Sans KR"/>
              </a:rPr>
              <a:t> ;</a:t>
            </a:r>
            <a:r>
              <a:rPr lang="en-US" altLang="ko-KR" sz="1400" b="0" i="0">
                <a:solidFill>
                  <a:srgbClr val="333333"/>
                </a:solidFill>
                <a:effectLst/>
                <a:latin typeface="Noto Sans KR"/>
              </a:rPr>
              <a:t>SSA-SLTransformer Bearing Fault Diagnosis under Noisy Factory Environments</a:t>
            </a:r>
            <a:endParaRPr lang="en-US" altLang="ko-KR" sz="14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36DCDE-2044-8CC7-062F-8A9FFE0C9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88" y="1581307"/>
            <a:ext cx="6588224" cy="369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28692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0EC77D3-311C-ECE8-B7C3-D96698006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480012"/>
            <a:ext cx="4812446" cy="4005064"/>
          </a:xfrm>
          <a:prstGeom prst="rect">
            <a:avLst/>
          </a:prstGeom>
        </p:spPr>
      </p:pic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b="1">
                <a:latin typeface="Arial" panose="020B0604020202020204" pitchFamily="34" charset="0"/>
              </a:rPr>
              <a:t>세부 아키텍쳐 설명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511303-B891-4EF5-8229-37E42504747E}"/>
              </a:ext>
            </a:extLst>
          </p:cNvPr>
          <p:cNvSpPr txBox="1"/>
          <p:nvPr/>
        </p:nvSpPr>
        <p:spPr bwMode="auto">
          <a:xfrm>
            <a:off x="323528" y="5786100"/>
            <a:ext cx="554461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기존의 </a:t>
            </a:r>
            <a:r>
              <a:rPr lang="en-US" altLang="ko-KR" sz="1400">
                <a:latin typeface="Arial" panose="020B0604020202020204" pitchFamily="34" charset="0"/>
              </a:rPr>
              <a:t>Feed Forward</a:t>
            </a:r>
            <a:r>
              <a:rPr lang="ko-KR" altLang="en-US" sz="1400">
                <a:latin typeface="Arial" panose="020B0604020202020204" pitchFamily="34" charset="0"/>
              </a:rPr>
              <a:t>를</a:t>
            </a:r>
            <a:r>
              <a:rPr lang="en-US" altLang="ko-KR" sz="1400">
                <a:latin typeface="Arial" panose="020B0604020202020204" pitchFamily="34" charset="0"/>
              </a:rPr>
              <a:t> (a)</a:t>
            </a:r>
            <a:r>
              <a:rPr lang="ko-KR" altLang="en-US" sz="1400">
                <a:latin typeface="Arial" panose="020B0604020202020204" pitchFamily="34" charset="0"/>
              </a:rPr>
              <a:t>로 구성함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altLang="ko-KR" sz="1400">
                <a:latin typeface="Arial" panose="020B0604020202020204" pitchFamily="34" charset="0"/>
              </a:rPr>
              <a:t>Activation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r>
              <a:rPr lang="en-US" altLang="ko-KR" sz="1400">
                <a:latin typeface="Arial" panose="020B0604020202020204" pitchFamily="34" charset="0"/>
              </a:rPr>
              <a:t>Function</a:t>
            </a:r>
            <a:r>
              <a:rPr lang="ko-KR" altLang="en-US" sz="1400">
                <a:latin typeface="Arial" panose="020B0604020202020204" pitchFamily="34" charset="0"/>
              </a:rPr>
              <a:t>을 </a:t>
            </a:r>
            <a:r>
              <a:rPr lang="en-US" altLang="ko-KR" sz="1400">
                <a:latin typeface="Arial" panose="020B0604020202020204" pitchFamily="34" charset="0"/>
              </a:rPr>
              <a:t>Swish</a:t>
            </a:r>
            <a:r>
              <a:rPr lang="ko-KR" altLang="en-US" sz="1400">
                <a:latin typeface="Arial" panose="020B0604020202020204" pitchFamily="34" charset="0"/>
              </a:rPr>
              <a:t>로 선택함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5DB49A-77DA-D0CB-3EAD-EBF7882EB467}"/>
              </a:ext>
            </a:extLst>
          </p:cNvPr>
          <p:cNvSpPr/>
          <p:nvPr/>
        </p:nvSpPr>
        <p:spPr>
          <a:xfrm>
            <a:off x="2267744" y="2852936"/>
            <a:ext cx="2736304" cy="504056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28C43D-81A1-CFB2-A741-CF8756252327}"/>
              </a:ext>
            </a:extLst>
          </p:cNvPr>
          <p:cNvSpPr txBox="1"/>
          <p:nvPr/>
        </p:nvSpPr>
        <p:spPr bwMode="auto">
          <a:xfrm>
            <a:off x="5076056" y="5661248"/>
            <a:ext cx="410445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ko-KR" altLang="en-US" sz="1000">
                <a:solidFill>
                  <a:srgbClr val="222222"/>
                </a:solidFill>
                <a:latin typeface="Arial" panose="020B0604020202020204" pitchFamily="34" charset="0"/>
              </a:rPr>
              <a:t>출처 </a:t>
            </a:r>
            <a:r>
              <a:rPr lang="en-US" altLang="ko-KR" sz="1000">
                <a:solidFill>
                  <a:srgbClr val="222222"/>
                </a:solidFill>
                <a:latin typeface="Arial" panose="020B0604020202020204" pitchFamily="34" charset="0"/>
              </a:rPr>
              <a:t>: </a:t>
            </a:r>
            <a:r>
              <a:rPr lang="en-US" altLang="ko-KR" sz="10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Ioffe, Sergey, and Christian Szegedy. "Batch normalization: Accelerating deep network training by reducing internal covariate shift." </a:t>
            </a:r>
            <a:r>
              <a:rPr lang="en-US" altLang="ko-KR" sz="10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conference on machine learning</a:t>
            </a:r>
            <a:r>
              <a:rPr lang="en-US" altLang="ko-KR" sz="10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PMLR, 2015.</a:t>
            </a:r>
            <a:endParaRPr lang="ko-KR" altLang="en-US" sz="1000"/>
          </a:p>
        </p:txBody>
      </p:sp>
    </p:spTree>
    <p:extLst>
      <p:ext uri="{BB962C8B-B14F-4D97-AF65-F5344CB8AC3E}">
        <p14:creationId xmlns:p14="http://schemas.microsoft.com/office/powerpoint/2010/main" val="4182715752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 dirty="0">
                <a:latin typeface="Arial" panose="020B0604020202020204" pitchFamily="34" charset="0"/>
              </a:rPr>
              <a:t>SSA-</a:t>
            </a:r>
            <a:r>
              <a:rPr lang="en-US" altLang="ko-KR" sz="2400" b="1" dirty="0" err="1">
                <a:latin typeface="Arial" panose="020B0604020202020204" pitchFamily="34" charset="0"/>
              </a:rPr>
              <a:t>SLTransformer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  <a:r>
              <a:rPr lang="ko-KR" altLang="en-US" sz="2400" b="1" dirty="0">
                <a:latin typeface="Arial" panose="020B0604020202020204" pitchFamily="34" charset="0"/>
              </a:rPr>
              <a:t>최적화 절차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5CEAAA-28EF-EEFE-865C-63290E02D2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756" y="1477403"/>
            <a:ext cx="4392488" cy="483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09814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447800" y="2971800"/>
            <a:ext cx="73152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ko-KR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Experiment and Results</a:t>
            </a:r>
            <a:endParaRPr lang="en-US" altLang="ko-KR" sz="2000" b="1" dirty="0">
              <a:latin typeface="Arial" panose="020B0604020202020204" pitchFamily="34" charset="0"/>
              <a:ea typeface="휴먼모음T" panose="02030504000101010101" pitchFamily="18" charset="-127"/>
            </a:endParaRPr>
          </a:p>
        </p:txBody>
      </p:sp>
      <p:sp>
        <p:nvSpPr>
          <p:cNvPr id="8195" name="Oval 3"/>
          <p:cNvSpPr>
            <a:spLocks noChangeArrowheads="1"/>
          </p:cNvSpPr>
          <p:nvPr/>
        </p:nvSpPr>
        <p:spPr bwMode="auto">
          <a:xfrm rot="-2367420">
            <a:off x="838200" y="2590800"/>
            <a:ext cx="2895600" cy="1524000"/>
          </a:xfrm>
          <a:prstGeom prst="ellipse">
            <a:avLst/>
          </a:prstGeom>
          <a:solidFill>
            <a:srgbClr val="A50021">
              <a:alpha val="21176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892775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b="1">
                <a:latin typeface="Arial" panose="020B0604020202020204" pitchFamily="34" charset="0"/>
              </a:rPr>
              <a:t>실험 환경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851DB072-66B4-7B35-F41B-99B71E39A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595605"/>
              </p:ext>
            </p:extLst>
          </p:nvPr>
        </p:nvGraphicFramePr>
        <p:xfrm>
          <a:off x="1379730" y="2361264"/>
          <a:ext cx="6384540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2270">
                  <a:extLst>
                    <a:ext uri="{9D8B030D-6E8A-4147-A177-3AD203B41FA5}">
                      <a16:colId xmlns:a16="http://schemas.microsoft.com/office/drawing/2014/main" val="1932713036"/>
                    </a:ext>
                  </a:extLst>
                </a:gridCol>
                <a:gridCol w="3192270">
                  <a:extLst>
                    <a:ext uri="{9D8B030D-6E8A-4147-A177-3AD203B41FA5}">
                      <a16:colId xmlns:a16="http://schemas.microsoft.com/office/drawing/2014/main" val="736515762"/>
                    </a:ext>
                  </a:extLst>
                </a:gridCol>
              </a:tblGrid>
              <a:tr h="3323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C0C0C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Hardware Environment</a:t>
                      </a:r>
                      <a:endParaRPr lang="ko-KR" altLang="en-US">
                        <a:highlight>
                          <a:srgbClr val="C0C0C0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C0C0C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 Environment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530817"/>
                  </a:ext>
                </a:extLst>
              </a:tr>
              <a:tr h="1827895">
                <a:tc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 core I7 - 9750h CPU @ 2.60 GHz 2.59 GHz 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32.0 Gb ram, Nvidia GeForce GTX in 3080.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Python 3.8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Tensorflow==2.2.0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Numpy==1.19.2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Pandas==0.24.2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Matplotlib==3.0.2</a:t>
                      </a:r>
                    </a:p>
                    <a:p>
                      <a:pPr algn="ctr" latinLnBrk="1"/>
                      <a:endParaRPr lang="en-US" altLang="ko-KR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969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5081102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b="1">
                <a:latin typeface="Arial" panose="020B0604020202020204" pitchFamily="34" charset="0"/>
              </a:rPr>
              <a:t>데이터 셋 설명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3" name="그림 2" descr="텍스트, 장치이(가) 표시된 사진&#10;&#10;자동 생성된 설명">
            <a:extLst>
              <a:ext uri="{FF2B5EF4-FFF2-40B4-BE49-F238E27FC236}">
                <a16:creationId xmlns:a16="http://schemas.microsoft.com/office/drawing/2014/main" id="{36D0DB41-BBE9-2DB6-E111-3C303E99C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3933056"/>
            <a:ext cx="7560840" cy="24068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958867-6F38-751F-D402-BCE2358EEBAA}"/>
              </a:ext>
            </a:extLst>
          </p:cNvPr>
          <p:cNvSpPr txBox="1"/>
          <p:nvPr/>
        </p:nvSpPr>
        <p:spPr bwMode="auto">
          <a:xfrm>
            <a:off x="251520" y="1412776"/>
            <a:ext cx="8712968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Case Westen Reserve University (CWRU) </a:t>
            </a:r>
            <a:r>
              <a:rPr kumimoji="0"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베어링 데이터 셋은</a:t>
            </a:r>
            <a:r>
              <a:rPr kumimoji="0"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베어링 전문 연구를 위해 수집된 베어링 데이터 셋임</a:t>
            </a:r>
            <a:endParaRPr kumimoji="0" lang="en-US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en-US" altLang="ko-KR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  <a:r>
              <a:rPr kumimoji="0"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는 베어링 데이터 셋이 수집된 시뮬레이터</a:t>
            </a:r>
            <a:r>
              <a:rPr kumimoji="0"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, (b)</a:t>
            </a:r>
            <a:r>
              <a:rPr kumimoji="0"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는 시뮬레이터의 단면임</a:t>
            </a:r>
            <a:endParaRPr kumimoji="0" lang="en-US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en-US" altLang="ko-KR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진동 신호는 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채널 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 </a:t>
            </a: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레코더를 사용하여 수집되고 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Matlab </a:t>
            </a: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환경에서 후처리 되었음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47421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Experiments and Results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CDEE16-71E8-A666-CA89-70973B04E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420888"/>
            <a:ext cx="5292080" cy="3816424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E079241D-4F75-F2EA-8113-CDB508B7E3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151002"/>
              </p:ext>
            </p:extLst>
          </p:nvPr>
        </p:nvGraphicFramePr>
        <p:xfrm>
          <a:off x="5004048" y="2438896"/>
          <a:ext cx="3540224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3459302232"/>
                    </a:ext>
                  </a:extLst>
                </a:gridCol>
                <a:gridCol w="2172072">
                  <a:extLst>
                    <a:ext uri="{9D8B030D-6E8A-4147-A177-3AD203B41FA5}">
                      <a16:colId xmlns:a16="http://schemas.microsoft.com/office/drawing/2014/main" val="8021656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Numbers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982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Normal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4244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984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Ball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4860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214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Inner Race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4862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89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Outer Race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8529</a:t>
                      </a:r>
                      <a:endParaRPr lang="ko-KR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91708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24A5F06-3065-432F-9934-37418F21664B}"/>
              </a:ext>
            </a:extLst>
          </p:cNvPr>
          <p:cNvSpPr txBox="1"/>
          <p:nvPr/>
        </p:nvSpPr>
        <p:spPr bwMode="auto">
          <a:xfrm>
            <a:off x="251520" y="1412776"/>
            <a:ext cx="871296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EDM</a:t>
            </a: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이라는 기계시설물을 통해 시뮬레이터에 강제적인 압력을 주어 결함을 만들고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결함 데이터를 수집함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5A4F931-9175-6842-00DA-94E7BB541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729742"/>
              </p:ext>
            </p:extLst>
          </p:nvPr>
        </p:nvGraphicFramePr>
        <p:xfrm>
          <a:off x="5004048" y="4593322"/>
          <a:ext cx="354022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0075">
                  <a:extLst>
                    <a:ext uri="{9D8B030D-6E8A-4147-A177-3AD203B41FA5}">
                      <a16:colId xmlns:a16="http://schemas.microsoft.com/office/drawing/2014/main" val="2629249468"/>
                    </a:ext>
                  </a:extLst>
                </a:gridCol>
                <a:gridCol w="1180075">
                  <a:extLst>
                    <a:ext uri="{9D8B030D-6E8A-4147-A177-3AD203B41FA5}">
                      <a16:colId xmlns:a16="http://schemas.microsoft.com/office/drawing/2014/main" val="1620555986"/>
                    </a:ext>
                  </a:extLst>
                </a:gridCol>
                <a:gridCol w="1180075">
                  <a:extLst>
                    <a:ext uri="{9D8B030D-6E8A-4147-A177-3AD203B41FA5}">
                      <a16:colId xmlns:a16="http://schemas.microsoft.com/office/drawing/2014/main" val="1320592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Train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Validation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476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60%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  <a:endParaRPr lang="ko-KR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588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111370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3DE5C207-A09B-485D-9714-B6ED63A601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>
                <a:latin typeface="Arial" panose="020B0604020202020204" pitchFamily="34" charset="0"/>
              </a:rPr>
              <a:t>Paperworks</a:t>
            </a:r>
            <a:endParaRPr lang="en-US" altLang="ko-KR" dirty="0">
              <a:latin typeface="Arial" panose="020B0604020202020204" pitchFamily="34" charset="0"/>
            </a:endParaRP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866DB210-7B18-4520-80AE-D668E0F11D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557338"/>
            <a:ext cx="8496300" cy="4895998"/>
          </a:xfrm>
        </p:spPr>
        <p:txBody>
          <a:bodyPr/>
          <a:lstStyle/>
          <a:p>
            <a:pPr eaLnBrk="1" hangingPunct="1"/>
            <a:r>
              <a:rPr lang="ko-KR" altLang="en-US" sz="1800" b="0" i="0">
                <a:solidFill>
                  <a:srgbClr val="333333"/>
                </a:solidFill>
                <a:effectLst/>
                <a:latin typeface="Noto Sans KR"/>
              </a:rPr>
              <a:t>한국통신학회 추계학술발표대회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, pp. 144-145, 2021</a:t>
            </a:r>
            <a:r>
              <a:rPr lang="ko-KR" altLang="en-US" sz="1800" b="0" i="0">
                <a:solidFill>
                  <a:srgbClr val="333333"/>
                </a:solidFill>
                <a:effectLst/>
                <a:latin typeface="Noto Sans KR"/>
              </a:rPr>
              <a:t>년 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11</a:t>
            </a:r>
            <a:r>
              <a:rPr lang="ko-KR" altLang="en-US" sz="1800" b="0" i="0">
                <a:solidFill>
                  <a:srgbClr val="333333"/>
                </a:solidFill>
                <a:effectLst/>
                <a:latin typeface="Noto Sans KR"/>
              </a:rPr>
              <a:t>월 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;</a:t>
            </a:r>
            <a:r>
              <a:rPr lang="ko-KR" altLang="en-US" sz="1800" b="0" i="0">
                <a:solidFill>
                  <a:srgbClr val="333333"/>
                </a:solidFill>
                <a:effectLst/>
                <a:latin typeface="Noto Sans KR"/>
              </a:rPr>
              <a:t>클래스 편향된 전류 및 진동 데이터를 위한 강건한 특성인자 추출기법</a:t>
            </a:r>
            <a:endParaRPr lang="en-US" altLang="ko-KR" sz="1800" b="0" i="0">
              <a:solidFill>
                <a:srgbClr val="333333"/>
              </a:solidFill>
              <a:effectLst/>
              <a:latin typeface="Noto Sans KR"/>
            </a:endParaRPr>
          </a:p>
          <a:p>
            <a:pPr marL="0" indent="0" eaLnBrk="1" hangingPunct="1">
              <a:buNone/>
            </a:pPr>
            <a:r>
              <a:rPr lang="en-US" altLang="ko-KR" sz="1800">
                <a:solidFill>
                  <a:srgbClr val="FF0000"/>
                </a:solidFill>
                <a:latin typeface="Noto Sans KR"/>
              </a:rPr>
              <a:t>=&gt;  </a:t>
            </a:r>
            <a:r>
              <a:rPr lang="ko-KR" altLang="en-US" sz="1800">
                <a:solidFill>
                  <a:srgbClr val="FF0000"/>
                </a:solidFill>
                <a:latin typeface="Noto Sans KR"/>
              </a:rPr>
              <a:t>본격적으로 기계시설물 이상감지에 사용하는 진동 데이터에 대한 연구를 시작함</a:t>
            </a:r>
            <a:endParaRPr lang="en-US" altLang="ko-KR" sz="1800" b="0" i="0">
              <a:solidFill>
                <a:srgbClr val="FF0000"/>
              </a:solidFill>
              <a:effectLst/>
              <a:latin typeface="Noto Sans KR"/>
            </a:endParaRPr>
          </a:p>
          <a:p>
            <a:pPr marL="0" indent="0" eaLnBrk="1" hangingPunct="1">
              <a:buNone/>
            </a:pPr>
            <a:endParaRPr lang="en-US" altLang="ko-KR" sz="1800" b="0" i="0">
              <a:solidFill>
                <a:srgbClr val="333333"/>
              </a:solidFill>
              <a:effectLst/>
              <a:latin typeface="Noto Sans KR"/>
            </a:endParaRPr>
          </a:p>
          <a:p>
            <a:pPr eaLnBrk="1" hangingPunct="1"/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The 5th International Conference on Emerging Data and Industry 4.0 (EDI40), Volume 201, pp. 519-526, March 22 - 25, 2022, Porto, Portugal ;Two Phases Anomaly Detection Based on Clustering and Visualization for Plastic Molding Injection Data</a:t>
            </a:r>
          </a:p>
          <a:p>
            <a:pPr eaLnBrk="1" hangingPunct="1">
              <a:buFont typeface="Symbol" panose="05050102010706020507" pitchFamily="18" charset="2"/>
              <a:buChar char="Þ"/>
            </a:pPr>
            <a:r>
              <a:rPr lang="ko-KR" altLang="en-US" sz="1800" b="0" i="0">
                <a:solidFill>
                  <a:srgbClr val="FF0000"/>
                </a:solidFill>
                <a:effectLst/>
                <a:latin typeface="Noto Sans KR"/>
              </a:rPr>
              <a:t>기계시설물 이상감지 및 클래스편향에 관한 연구를 진행함</a:t>
            </a:r>
            <a:r>
              <a:rPr lang="en-US" altLang="ko-KR" sz="1800" b="0" i="0">
                <a:solidFill>
                  <a:srgbClr val="FF0000"/>
                </a:solidFill>
                <a:effectLst/>
                <a:latin typeface="Noto Sans KR"/>
              </a:rPr>
              <a:t>, </a:t>
            </a:r>
            <a:r>
              <a:rPr lang="ko-KR" altLang="en-US" sz="1800" b="0" i="0">
                <a:solidFill>
                  <a:srgbClr val="FF0000"/>
                </a:solidFill>
                <a:effectLst/>
                <a:latin typeface="Noto Sans KR"/>
              </a:rPr>
              <a:t>특히 문제를 해결하는 </a:t>
            </a:r>
            <a:r>
              <a:rPr lang="en-US" altLang="ko-KR" sz="1800" b="0" i="0">
                <a:solidFill>
                  <a:srgbClr val="FF0000"/>
                </a:solidFill>
                <a:effectLst/>
                <a:latin typeface="Noto Sans KR"/>
              </a:rPr>
              <a:t>AI</a:t>
            </a:r>
            <a:r>
              <a:rPr lang="ko-KR" altLang="en-US" sz="1800" b="0" i="0">
                <a:solidFill>
                  <a:srgbClr val="FF0000"/>
                </a:solidFill>
                <a:effectLst/>
                <a:latin typeface="Noto Sans KR"/>
              </a:rPr>
              <a:t>와 전처리 프레임워크에 대해 심도있게 연구함</a:t>
            </a:r>
            <a:endParaRPr lang="en-US" altLang="ko-KR" sz="1800" b="0" i="0">
              <a:solidFill>
                <a:srgbClr val="FF0000"/>
              </a:solidFill>
              <a:effectLst/>
              <a:latin typeface="Noto Sans KR"/>
            </a:endParaRPr>
          </a:p>
          <a:p>
            <a:pPr marL="0" indent="0" eaLnBrk="1" hangingPunct="1">
              <a:buNone/>
            </a:pPr>
            <a:endParaRPr lang="en-US" altLang="ko-KR" sz="1800" b="0" i="0">
              <a:solidFill>
                <a:srgbClr val="FF0000"/>
              </a:solidFill>
              <a:effectLst/>
              <a:latin typeface="Noto Sans KR"/>
            </a:endParaRPr>
          </a:p>
          <a:p>
            <a:pPr eaLnBrk="1" hangingPunct="1"/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MDPI Electronics Journal (Special Issue: Advances in Fault Dectection/Diagnosis of Electical Power Devices), 11(9), 1504, 7 May 2022</a:t>
            </a:r>
            <a:r>
              <a:rPr lang="en-US" altLang="ko-KR" sz="1800">
                <a:solidFill>
                  <a:srgbClr val="333333"/>
                </a:solidFill>
                <a:latin typeface="Noto Sans KR"/>
              </a:rPr>
              <a:t> ;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Noto Sans KR"/>
              </a:rPr>
              <a:t>SSA-SLTransformer Bearing Fault Diagnosis under Noisy Factory Environments</a:t>
            </a:r>
            <a:endParaRPr lang="en-US" altLang="ko-KR" sz="1800" b="1"/>
          </a:p>
          <a:p>
            <a:pPr eaLnBrk="1" hangingPunct="1">
              <a:buFont typeface="Symbol" panose="05050102010706020507" pitchFamily="18" charset="2"/>
              <a:buChar char="Þ"/>
            </a:pPr>
            <a:endParaRPr lang="en-US" altLang="ko-KR" sz="1800" b="0" i="0">
              <a:solidFill>
                <a:srgbClr val="FF0000"/>
              </a:solidFill>
              <a:effectLst/>
              <a:latin typeface="Noto Sans KR"/>
            </a:endParaRPr>
          </a:p>
          <a:p>
            <a:pPr eaLnBrk="1" hangingPunct="1">
              <a:buFont typeface="Symbol" panose="05050102010706020507" pitchFamily="18" charset="2"/>
              <a:buChar char="Þ"/>
            </a:pPr>
            <a:endParaRPr lang="en-US" altLang="ko-KR" sz="1800">
              <a:solidFill>
                <a:srgbClr val="FF0000"/>
              </a:solidFill>
              <a:latin typeface="Noto Sans KR"/>
            </a:endParaRPr>
          </a:p>
          <a:p>
            <a:pPr eaLnBrk="1" hangingPunct="1">
              <a:buFont typeface="Symbol" panose="05050102010706020507" pitchFamily="18" charset="2"/>
              <a:buChar char="Þ"/>
            </a:pPr>
            <a:endParaRPr lang="en-US" altLang="ko-KR" sz="1800" b="0" i="0">
              <a:solidFill>
                <a:srgbClr val="FF0000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081765087"/>
      </p:ext>
    </p:extLst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1BAEE9-7917-DAE1-A893-D5C8C3446DB0}"/>
              </a:ext>
            </a:extLst>
          </p:cNvPr>
          <p:cNvSpPr txBox="1"/>
          <p:nvPr/>
        </p:nvSpPr>
        <p:spPr bwMode="auto">
          <a:xfrm>
            <a:off x="5148064" y="1868540"/>
            <a:ext cx="36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가우시안 백색 노이즈 데이터 시각화 자료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E9A221-2240-16A9-2414-82615DFE8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700631"/>
            <a:ext cx="4680520" cy="10081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2940814-04AA-3D16-25AC-F4CC5DF676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700808"/>
            <a:ext cx="4680520" cy="10189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659F7F5-3B59-3A19-F025-496733E5E9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860628"/>
            <a:ext cx="4680520" cy="100811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CE85088-B8DF-73DD-0CEE-7A6149B278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5015684"/>
            <a:ext cx="4680520" cy="10081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F1F447-B6B4-C1C2-A837-0D3B786EB428}"/>
              </a:ext>
            </a:extLst>
          </p:cNvPr>
          <p:cNvSpPr txBox="1"/>
          <p:nvPr/>
        </p:nvSpPr>
        <p:spPr bwMode="auto">
          <a:xfrm>
            <a:off x="5144350" y="2850744"/>
            <a:ext cx="36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Inner Race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결함 중 하나의 예시</a:t>
            </a: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Original Data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시각화 자료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F95B22-3609-D2A4-7479-BD795443002E}"/>
              </a:ext>
            </a:extLst>
          </p:cNvPr>
          <p:cNvSpPr txBox="1"/>
          <p:nvPr/>
        </p:nvSpPr>
        <p:spPr bwMode="auto">
          <a:xfrm>
            <a:off x="5144350" y="4010741"/>
            <a:ext cx="36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노이즈와 </a:t>
            </a: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Original Data </a:t>
            </a:r>
            <a:r>
              <a:rPr kumimoji="0" lang="ko-KR" altLang="en-US" sz="1500">
                <a:latin typeface="Times New Roman" panose="02020603050405020304" pitchFamily="18" charset="0"/>
                <a:cs typeface="Times New Roman" panose="02020603050405020304" pitchFamily="18" charset="0"/>
              </a:rPr>
              <a:t>를 합친 시각화 자료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61C6DB-A1F2-BD32-6F9B-5592C5FA86C4}"/>
              </a:ext>
            </a:extLst>
          </p:cNvPr>
          <p:cNvSpPr txBox="1"/>
          <p:nvPr/>
        </p:nvSpPr>
        <p:spPr bwMode="auto">
          <a:xfrm>
            <a:off x="5160015" y="5170738"/>
            <a:ext cx="36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SSA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가 노이즈를 분해하고 데이터를 재구성한 결과물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D3AD6B24-CEDB-1205-A14C-1566DAD6E8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850" y="115888"/>
            <a:ext cx="8496300" cy="1176337"/>
          </a:xfrm>
        </p:spPr>
        <p:txBody>
          <a:bodyPr/>
          <a:lstStyle/>
          <a:p>
            <a:pPr eaLnBrk="1" hangingPunct="1">
              <a:buNone/>
            </a:pPr>
            <a:r>
              <a:rPr lang="en-US" altLang="ko-KR" sz="2400">
                <a:latin typeface="Arial" panose="020B0604020202020204" pitchFamily="34" charset="0"/>
              </a:rPr>
              <a:t>Denoise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with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SSA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419624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>
                <a:latin typeface="Arial" panose="020B0604020202020204" pitchFamily="34" charset="0"/>
              </a:rPr>
              <a:t>Denoise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with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SSA (L = 200)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B3A1DF-4F20-CBB4-F3DE-282909FD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09" y="1933437"/>
            <a:ext cx="3030889" cy="20205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123106B-CE94-B7B8-CF72-57B9E3908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455" y="4149079"/>
            <a:ext cx="3030889" cy="202059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0F68FF-2BBB-A927-E873-36BE4B1C2A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369" y="1933437"/>
            <a:ext cx="3030889" cy="202059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B1B1FA7-6DF5-75D8-84CD-34F0B8A0CC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09" y="4149080"/>
            <a:ext cx="3030889" cy="20205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182B8F5-B090-EFD1-4BD3-BE4F2FDDFF5E}"/>
              </a:ext>
            </a:extLst>
          </p:cNvPr>
          <p:cNvSpPr/>
          <p:nvPr/>
        </p:nvSpPr>
        <p:spPr>
          <a:xfrm>
            <a:off x="4385258" y="1933018"/>
            <a:ext cx="3355094" cy="4376302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1203547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>
                <a:latin typeface="Arial" panose="020B0604020202020204" pitchFamily="34" charset="0"/>
              </a:rPr>
              <a:t>Denoise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with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SSA (</a:t>
            </a:r>
            <a:r>
              <a:rPr lang="en-US" altLang="ko-KR" sz="2400" b="1">
                <a:latin typeface="Arial" panose="020B0604020202020204" pitchFamily="34" charset="0"/>
              </a:rPr>
              <a:t>L </a:t>
            </a:r>
            <a:r>
              <a:rPr lang="en-US" altLang="ko-KR" sz="2400">
                <a:latin typeface="Arial" panose="020B0604020202020204" pitchFamily="34" charset="0"/>
              </a:rPr>
              <a:t>=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 b="1">
                <a:latin typeface="Arial" panose="020B0604020202020204" pitchFamily="34" charset="0"/>
              </a:rPr>
              <a:t>20)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1BAEE9-7917-DAE1-A893-D5C8C3446DB0}"/>
              </a:ext>
            </a:extLst>
          </p:cNvPr>
          <p:cNvSpPr txBox="1"/>
          <p:nvPr/>
        </p:nvSpPr>
        <p:spPr bwMode="auto">
          <a:xfrm>
            <a:off x="251520" y="1412776"/>
            <a:ext cx="871296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(1)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 Denoise with SSA </a:t>
            </a:r>
            <a:endParaRPr kumimoji="0" lang="ko-KR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87D4A4-DEEC-1FC4-11BA-00E7C1D6B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499449"/>
            <a:ext cx="3024336" cy="20162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E269DEA-506C-573F-ACDB-1CC7D693E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2527530"/>
            <a:ext cx="3024336" cy="201622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A11038E-8AD3-17FA-9AC6-E5F3E3957B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849" y="2499449"/>
            <a:ext cx="3024336" cy="20162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8F5A43-8CFB-AC34-FB17-AB9BA8E2AA82}"/>
              </a:ext>
            </a:extLst>
          </p:cNvPr>
          <p:cNvSpPr txBox="1"/>
          <p:nvPr/>
        </p:nvSpPr>
        <p:spPr bwMode="auto">
          <a:xfrm>
            <a:off x="5828817" y="5157192"/>
            <a:ext cx="36004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값이 충분하지 않아 노이즈가 잘 분해되지 않음을 확인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891719-2C26-2402-3519-377B93740096}"/>
              </a:ext>
            </a:extLst>
          </p:cNvPr>
          <p:cNvSpPr/>
          <p:nvPr/>
        </p:nvSpPr>
        <p:spPr>
          <a:xfrm>
            <a:off x="6012160" y="2527529"/>
            <a:ext cx="2952328" cy="2209809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848957"/>
      </p:ext>
    </p:extLst>
  </p:cSld>
  <p:clrMapOvr>
    <a:masterClrMapping/>
  </p:clrMapOvr>
  <p:transition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>
                <a:latin typeface="Arial" panose="020B0604020202020204" pitchFamily="34" charset="0"/>
              </a:rPr>
              <a:t>Denoise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with</a:t>
            </a:r>
            <a:r>
              <a:rPr lang="ko-KR" altLang="en-US" sz="2400">
                <a:latin typeface="Arial" panose="020B0604020202020204" pitchFamily="34" charset="0"/>
              </a:rPr>
              <a:t> </a:t>
            </a:r>
            <a:r>
              <a:rPr lang="en-US" altLang="ko-KR" sz="2400">
                <a:latin typeface="Arial" panose="020B0604020202020204" pitchFamily="34" charset="0"/>
              </a:rPr>
              <a:t>SSA (L = 100)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1BAEE9-7917-DAE1-A893-D5C8C3446DB0}"/>
              </a:ext>
            </a:extLst>
          </p:cNvPr>
          <p:cNvSpPr txBox="1"/>
          <p:nvPr/>
        </p:nvSpPr>
        <p:spPr bwMode="auto">
          <a:xfrm>
            <a:off x="251520" y="1412776"/>
            <a:ext cx="871296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(1)</a:t>
            </a:r>
            <a:r>
              <a:rPr kumimoji="0" lang="en-US" altLang="ko-KR" sz="20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 Denoise with SSA </a:t>
            </a:r>
            <a:endParaRPr kumimoji="0" lang="ko-KR" altLang="ko-KR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C60EEED-510A-4193-BBD4-B877D4A05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002" y="2538941"/>
            <a:ext cx="3038249" cy="2025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0B1595-6B50-EE83-D26D-450CA3241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564904"/>
            <a:ext cx="3038249" cy="2025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85BF61-EB3B-A1B8-B673-B74F7D7A33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753" y="2564904"/>
            <a:ext cx="3038249" cy="2025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52DDD7-47DC-B547-9D39-9DF29D56D6AE}"/>
              </a:ext>
            </a:extLst>
          </p:cNvPr>
          <p:cNvSpPr txBox="1"/>
          <p:nvPr/>
        </p:nvSpPr>
        <p:spPr bwMode="auto">
          <a:xfrm>
            <a:off x="5986704" y="4834591"/>
            <a:ext cx="313567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L=20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보다 준수한 성능으로 노이즈를 분해함을 확인</a:t>
            </a:r>
            <a:endParaRPr kumimoji="0" lang="en-US" altLang="ko-KR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그러나 원본 노이즈에 비해 부족함을 확인 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246654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 dirty="0">
                <a:latin typeface="Arial" panose="020B0604020202020204" pitchFamily="34" charset="0"/>
              </a:rPr>
              <a:t>Swish activation function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1BAEE9-7917-DAE1-A893-D5C8C3446DB0}"/>
              </a:ext>
            </a:extLst>
          </p:cNvPr>
          <p:cNvSpPr txBox="1"/>
          <p:nvPr/>
        </p:nvSpPr>
        <p:spPr bwMode="auto">
          <a:xfrm>
            <a:off x="251520" y="1556792"/>
            <a:ext cx="8712968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- BERT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논문에서 저자는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ReLU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대신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GeLU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를 사용하는 이유로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, underbound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가 깊기때문에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gradient vanishing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이 덜 생기는 것이라 주장함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E2E2E"/>
              </a:solidFill>
              <a:effectLst/>
              <a:latin typeface="Times New Roman" panose="02020603050405020304" pitchFamily="18" charset="0"/>
              <a:ea typeface="NexusSerif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2428DD-18E8-F037-B15D-09418B889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708920"/>
            <a:ext cx="4495800" cy="33009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67EA8D-BE1C-C0C0-BDD5-F2AD52E9E168}"/>
              </a:ext>
            </a:extLst>
          </p:cNvPr>
          <p:cNvSpPr txBox="1"/>
          <p:nvPr/>
        </p:nvSpPr>
        <p:spPr bwMode="auto">
          <a:xfrm>
            <a:off x="251520" y="2060848"/>
            <a:ext cx="8712968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- Text Generation </a:t>
            </a:r>
            <a:r>
              <a:rPr kumimoji="0" lang="ko-KR" altLang="en-US" sz="1500" b="0" i="0" u="none" strike="noStrike" cap="none" normalizeH="0" baseline="0">
                <a:ln>
                  <a:noFill/>
                </a:ln>
                <a:solidFill>
                  <a:srgbClr val="2E2E2E"/>
                </a:solidFill>
                <a:effectLst/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분야보다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 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시간적인 특성이 더 중요한 시계열 데이터이므로 좀 더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gradient vanishin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이 덜 할 것이라 예상되는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Swish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를 제시하여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time series 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속성 </a:t>
            </a:r>
            <a:r>
              <a:rPr kumimoji="0" lang="en-US" altLang="ko-KR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feature</a:t>
            </a:r>
            <a:r>
              <a:rPr kumimoji="0" lang="ko-KR" altLang="en-US" sz="1500">
                <a:solidFill>
                  <a:srgbClr val="2E2E2E"/>
                </a:solidFill>
                <a:latin typeface="Times New Roman" panose="02020603050405020304" pitchFamily="18" charset="0"/>
                <a:ea typeface="NexusSerif"/>
                <a:cs typeface="Times New Roman" panose="02020603050405020304" pitchFamily="18" charset="0"/>
              </a:rPr>
              <a:t>를 잘 전달할 수 있을것이라 기대함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solidFill>
                <a:srgbClr val="2E2E2E"/>
              </a:solidFill>
              <a:effectLst/>
              <a:latin typeface="Times New Roman" panose="02020603050405020304" pitchFamily="18" charset="0"/>
              <a:ea typeface="NexusSerif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121516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 dirty="0">
                <a:latin typeface="Arial" panose="020B0604020202020204" pitchFamily="34" charset="0"/>
              </a:rPr>
              <a:t>Metrics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7D2219-2A57-2AED-BC94-413A345F6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2" y="1790250"/>
            <a:ext cx="4029075" cy="97155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55DA4CE-892C-74B7-10C9-CC3832B90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924944"/>
            <a:ext cx="2581275" cy="8382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D429B0-2A84-B301-5608-58866AC166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3923830"/>
            <a:ext cx="2695575" cy="847725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F4B1F32B-D501-1AD9-FFEE-CE59B9C18D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5000135"/>
            <a:ext cx="4114800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70710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>
                <a:latin typeface="Arial" panose="020B0604020202020204" pitchFamily="34" charset="0"/>
              </a:rPr>
              <a:t>첫번째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F872CF8-BE98-7368-1363-2CC941A23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476" y="2996952"/>
            <a:ext cx="4383996" cy="19442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72D1610-C698-8E5E-6BCE-98E948536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00808"/>
            <a:ext cx="4680520" cy="10081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AF53AF-0BD7-1D09-0EB7-4AA7F6B59E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20" y="2996952"/>
            <a:ext cx="4311988" cy="19633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993003-A8BB-D3CD-C77E-ECBF781DC49B}"/>
              </a:ext>
            </a:extLst>
          </p:cNvPr>
          <p:cNvSpPr txBox="1"/>
          <p:nvPr/>
        </p:nvSpPr>
        <p:spPr bwMode="auto">
          <a:xfrm>
            <a:off x="611560" y="5373216"/>
            <a:ext cx="734481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첫번째 실험은</a:t>
            </a:r>
            <a:r>
              <a:rPr lang="en-US" altLang="ko-KR" sz="1400">
                <a:latin typeface="Arial" panose="020B0604020202020204" pitchFamily="34" charset="0"/>
              </a:rPr>
              <a:t>, </a:t>
            </a:r>
            <a:r>
              <a:rPr lang="ko-KR" altLang="en-US" sz="1400">
                <a:latin typeface="Arial" panose="020B0604020202020204" pitchFamily="34" charset="0"/>
              </a:rPr>
              <a:t>노이즈가 섞이지 않은 </a:t>
            </a:r>
            <a:r>
              <a:rPr lang="en-US" altLang="ko-KR" sz="1400">
                <a:latin typeface="Arial" panose="020B0604020202020204" pitchFamily="34" charset="0"/>
              </a:rPr>
              <a:t>CWRU </a:t>
            </a:r>
            <a:r>
              <a:rPr lang="ko-KR" altLang="en-US" sz="1400">
                <a:latin typeface="Arial" panose="020B0604020202020204" pitchFamily="34" charset="0"/>
              </a:rPr>
              <a:t>데이터에 인공지능 모델을 학습함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높은 성능이 나올 것으로 예상하고 예상한 결과를 내놓음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그러나 이는</a:t>
            </a:r>
            <a:r>
              <a:rPr lang="en-US" altLang="ko-KR" sz="1400">
                <a:latin typeface="Arial" panose="020B0604020202020204" pitchFamily="34" charset="0"/>
              </a:rPr>
              <a:t> </a:t>
            </a:r>
            <a:r>
              <a:rPr lang="ko-KR" altLang="en-US" sz="1400">
                <a:latin typeface="Arial" panose="020B0604020202020204" pitchFamily="34" charset="0"/>
              </a:rPr>
              <a:t>실제 공장 상황에서 비현실적인 상황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B6D566-25BB-9C9C-34DA-66C77008117F}"/>
              </a:ext>
            </a:extLst>
          </p:cNvPr>
          <p:cNvSpPr txBox="1"/>
          <p:nvPr/>
        </p:nvSpPr>
        <p:spPr bwMode="auto">
          <a:xfrm>
            <a:off x="5796136" y="2050975"/>
            <a:ext cx="122413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>
                <a:latin typeface="Arial" panose="020B0604020202020204" pitchFamily="34" charset="0"/>
              </a:rPr>
              <a:t>Input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r>
              <a:rPr lang="en-US" altLang="ko-KR" sz="1400">
                <a:latin typeface="Arial" panose="020B0604020202020204" pitchFamily="34" charset="0"/>
              </a:rPr>
              <a:t>data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945F0C0-8E00-9BA6-0B84-D684D1EE2BA1}"/>
              </a:ext>
            </a:extLst>
          </p:cNvPr>
          <p:cNvSpPr/>
          <p:nvPr/>
        </p:nvSpPr>
        <p:spPr>
          <a:xfrm rot="10800000">
            <a:off x="5292080" y="2060848"/>
            <a:ext cx="504056" cy="30777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547196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 b="1">
                <a:latin typeface="Arial" panose="020B0604020202020204" pitchFamily="34" charset="0"/>
              </a:rPr>
              <a:t>첫번째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61BA8-0518-A3B8-FC3F-81E3AEA73540}"/>
              </a:ext>
            </a:extLst>
          </p:cNvPr>
          <p:cNvSpPr txBox="1"/>
          <p:nvPr/>
        </p:nvSpPr>
        <p:spPr bwMode="auto">
          <a:xfrm>
            <a:off x="2843808" y="3933056"/>
            <a:ext cx="313567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1 –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첫번째 실험 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와 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F1-score 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표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03ACD5-3761-41BD-1E63-F00B5629BBB4}"/>
              </a:ext>
            </a:extLst>
          </p:cNvPr>
          <p:cNvSpPr txBox="1"/>
          <p:nvPr/>
        </p:nvSpPr>
        <p:spPr bwMode="auto">
          <a:xfrm>
            <a:off x="611560" y="4509120"/>
            <a:ext cx="734481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첫번째 실험은</a:t>
            </a:r>
            <a:r>
              <a:rPr lang="en-US" altLang="ko-KR" sz="1400">
                <a:latin typeface="Arial" panose="020B0604020202020204" pitchFamily="34" charset="0"/>
              </a:rPr>
              <a:t>, </a:t>
            </a:r>
            <a:r>
              <a:rPr lang="ko-KR" altLang="en-US" sz="1400">
                <a:latin typeface="Arial" panose="020B0604020202020204" pitchFamily="34" charset="0"/>
              </a:rPr>
              <a:t>노이즈가 섞이지 않은 </a:t>
            </a:r>
            <a:r>
              <a:rPr lang="en-US" altLang="ko-KR" sz="1400">
                <a:latin typeface="Arial" panose="020B0604020202020204" pitchFamily="34" charset="0"/>
              </a:rPr>
              <a:t>CWRU </a:t>
            </a:r>
            <a:r>
              <a:rPr lang="ko-KR" altLang="en-US" sz="1400">
                <a:latin typeface="Arial" panose="020B0604020202020204" pitchFamily="34" charset="0"/>
              </a:rPr>
              <a:t>데이터에 인공지능 모델을 학습함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높은 성능이 나올 것으로 예상하고 예상한 결과를 내놓음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그러나 이는</a:t>
            </a:r>
            <a:r>
              <a:rPr lang="en-US" altLang="ko-KR" sz="1400">
                <a:latin typeface="Arial" panose="020B0604020202020204" pitchFamily="34" charset="0"/>
              </a:rPr>
              <a:t> </a:t>
            </a:r>
            <a:r>
              <a:rPr lang="ko-KR" altLang="en-US" sz="1400">
                <a:latin typeface="Arial" panose="020B0604020202020204" pitchFamily="34" charset="0"/>
              </a:rPr>
              <a:t>실제 공장 상황에서 비현실적인 상황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6C84276-EFCF-A260-FED2-A598D7C7E3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731107"/>
              </p:ext>
            </p:extLst>
          </p:nvPr>
        </p:nvGraphicFramePr>
        <p:xfrm>
          <a:off x="503709" y="2276872"/>
          <a:ext cx="8136582" cy="143838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0436">
                  <a:extLst>
                    <a:ext uri="{9D8B030D-6E8A-4147-A177-3AD203B41FA5}">
                      <a16:colId xmlns:a16="http://schemas.microsoft.com/office/drawing/2014/main" val="2659990846"/>
                    </a:ext>
                  </a:extLst>
                </a:gridCol>
                <a:gridCol w="1249129">
                  <a:extLst>
                    <a:ext uri="{9D8B030D-6E8A-4147-A177-3AD203B41FA5}">
                      <a16:colId xmlns:a16="http://schemas.microsoft.com/office/drawing/2014/main" val="1215348029"/>
                    </a:ext>
                  </a:extLst>
                </a:gridCol>
                <a:gridCol w="1250088">
                  <a:extLst>
                    <a:ext uri="{9D8B030D-6E8A-4147-A177-3AD203B41FA5}">
                      <a16:colId xmlns:a16="http://schemas.microsoft.com/office/drawing/2014/main" val="3959625973"/>
                    </a:ext>
                  </a:extLst>
                </a:gridCol>
                <a:gridCol w="1258708">
                  <a:extLst>
                    <a:ext uri="{9D8B030D-6E8A-4147-A177-3AD203B41FA5}">
                      <a16:colId xmlns:a16="http://schemas.microsoft.com/office/drawing/2014/main" val="4183638119"/>
                    </a:ext>
                  </a:extLst>
                </a:gridCol>
                <a:gridCol w="1406227">
                  <a:extLst>
                    <a:ext uri="{9D8B030D-6E8A-4147-A177-3AD203B41FA5}">
                      <a16:colId xmlns:a16="http://schemas.microsoft.com/office/drawing/2014/main" val="403236994"/>
                    </a:ext>
                  </a:extLst>
                </a:gridCol>
                <a:gridCol w="1661994">
                  <a:extLst>
                    <a:ext uri="{9D8B030D-6E8A-4147-A177-3AD203B41FA5}">
                      <a16:colId xmlns:a16="http://schemas.microsoft.com/office/drawing/2014/main" val="3511976974"/>
                    </a:ext>
                  </a:extLst>
                </a:gridCol>
              </a:tblGrid>
              <a:tr h="489971"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SVM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CNN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LSTM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Transformer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SLTransformer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600743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64.32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85.69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90.15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93.47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95.54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7986868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57.44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84.44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89.72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92.31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45000"/>
                        </a:lnSpc>
                      </a:pPr>
                      <a:r>
                        <a:rPr lang="en-US" sz="15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94.47</a:t>
                      </a:r>
                      <a:endParaRPr lang="ko-KR" sz="1500" kern="100"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8631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7842997"/>
      </p:ext>
    </p:extLst>
  </p:cSld>
  <p:clrMapOvr>
    <a:masterClrMapping/>
  </p:clrMapOvr>
  <p:transition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>
                <a:latin typeface="Arial" panose="020B0604020202020204" pitchFamily="34" charset="0"/>
              </a:rPr>
              <a:t>두번째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5052147-292B-651C-34F5-311D9B773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556792"/>
            <a:ext cx="4680520" cy="10081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23D40F-ED6D-6A0C-A945-25A3CEDB99FF}"/>
              </a:ext>
            </a:extLst>
          </p:cNvPr>
          <p:cNvSpPr txBox="1"/>
          <p:nvPr/>
        </p:nvSpPr>
        <p:spPr bwMode="auto">
          <a:xfrm>
            <a:off x="5364088" y="2330296"/>
            <a:ext cx="324036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>
                <a:latin typeface="Arial" panose="020B0604020202020204" pitchFamily="34" charset="0"/>
              </a:rPr>
              <a:t>- </a:t>
            </a:r>
            <a:r>
              <a:rPr lang="ko-KR" altLang="en-US" sz="1400">
                <a:latin typeface="Arial" panose="020B0604020202020204" pitchFamily="34" charset="0"/>
              </a:rPr>
              <a:t>두번째 실험은 노이즈가 섞인 데이터를 통해 인공지능 모델이 노이즈에 취약함을 가정함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5A802C-B437-0C15-F2C1-FDD8DA582CC3}"/>
              </a:ext>
            </a:extLst>
          </p:cNvPr>
          <p:cNvSpPr txBox="1"/>
          <p:nvPr/>
        </p:nvSpPr>
        <p:spPr bwMode="auto">
          <a:xfrm>
            <a:off x="5724128" y="1887214"/>
            <a:ext cx="122413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>
                <a:latin typeface="Arial" panose="020B0604020202020204" pitchFamily="34" charset="0"/>
              </a:rPr>
              <a:t>Input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r>
              <a:rPr lang="en-US" altLang="ko-KR" sz="1400">
                <a:latin typeface="Arial" panose="020B0604020202020204" pitchFamily="34" charset="0"/>
              </a:rPr>
              <a:t>data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5B2E4DA-4575-DEE3-500A-D424242E8EBB}"/>
              </a:ext>
            </a:extLst>
          </p:cNvPr>
          <p:cNvSpPr/>
          <p:nvPr/>
        </p:nvSpPr>
        <p:spPr>
          <a:xfrm rot="10800000">
            <a:off x="5220072" y="1897087"/>
            <a:ext cx="504056" cy="30777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l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063A6C-E983-4723-F966-2993A4BBA2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195375"/>
            <a:ext cx="7308304" cy="292332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56D0BFC-3180-34E0-7D78-518C22CCA591}"/>
              </a:ext>
            </a:extLst>
          </p:cNvPr>
          <p:cNvSpPr/>
          <p:nvPr/>
        </p:nvSpPr>
        <p:spPr>
          <a:xfrm>
            <a:off x="539552" y="2983191"/>
            <a:ext cx="1956294" cy="2969726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3160281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 b="1">
                <a:latin typeface="Arial" panose="020B0604020202020204" pitchFamily="34" charset="0"/>
              </a:rPr>
              <a:t>두번째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61BA8-0518-A3B8-FC3F-81E3AEA73540}"/>
              </a:ext>
            </a:extLst>
          </p:cNvPr>
          <p:cNvSpPr txBox="1"/>
          <p:nvPr/>
        </p:nvSpPr>
        <p:spPr bwMode="auto">
          <a:xfrm>
            <a:off x="2804481" y="3212976"/>
            <a:ext cx="313567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2 – SSA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미적용 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표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33B21-7E0C-6CCA-71C4-29AFA60B52B9}"/>
              </a:ext>
            </a:extLst>
          </p:cNvPr>
          <p:cNvSpPr txBox="1"/>
          <p:nvPr/>
        </p:nvSpPr>
        <p:spPr bwMode="auto">
          <a:xfrm>
            <a:off x="2771800" y="5229200"/>
            <a:ext cx="313567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3 – SSA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미적용 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F1-score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표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AC125-210F-D815-D314-1F4B626A1231}"/>
              </a:ext>
            </a:extLst>
          </p:cNvPr>
          <p:cNvSpPr txBox="1"/>
          <p:nvPr/>
        </p:nvSpPr>
        <p:spPr bwMode="auto">
          <a:xfrm>
            <a:off x="1619671" y="5655783"/>
            <a:ext cx="561662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전체적으로 성능이 하락했음을 확인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노이즈에 취약함을 확인</a:t>
            </a:r>
            <a:endParaRPr lang="en-US" altLang="ko-KR" sz="1400">
              <a:latin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B051BFE-E312-3129-9039-7B9DF8E6B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148039"/>
              </p:ext>
            </p:extLst>
          </p:nvPr>
        </p:nvGraphicFramePr>
        <p:xfrm>
          <a:off x="1664041" y="1717276"/>
          <a:ext cx="5406390" cy="12014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732915">
                  <a:extLst>
                    <a:ext uri="{9D8B030D-6E8A-4147-A177-3AD203B41FA5}">
                      <a16:colId xmlns:a16="http://schemas.microsoft.com/office/drawing/2014/main" val="2506519473"/>
                    </a:ext>
                  </a:extLst>
                </a:gridCol>
                <a:gridCol w="1223645">
                  <a:extLst>
                    <a:ext uri="{9D8B030D-6E8A-4147-A177-3AD203B41FA5}">
                      <a16:colId xmlns:a16="http://schemas.microsoft.com/office/drawing/2014/main" val="1509213459"/>
                    </a:ext>
                  </a:extLst>
                </a:gridCol>
                <a:gridCol w="1224915">
                  <a:extLst>
                    <a:ext uri="{9D8B030D-6E8A-4147-A177-3AD203B41FA5}">
                      <a16:colId xmlns:a16="http://schemas.microsoft.com/office/drawing/2014/main" val="2492039588"/>
                    </a:ext>
                  </a:extLst>
                </a:gridCol>
                <a:gridCol w="1224915">
                  <a:extLst>
                    <a:ext uri="{9D8B030D-6E8A-4147-A177-3AD203B41FA5}">
                      <a16:colId xmlns:a16="http://schemas.microsoft.com/office/drawing/2014/main" val="537321756"/>
                    </a:ext>
                  </a:extLst>
                </a:gridCol>
              </a:tblGrid>
              <a:tr h="20383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Model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-4dB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-2dB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0dB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145534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SVM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42.95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57.43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64.32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1702141"/>
                  </a:ext>
                </a:extLst>
              </a:tr>
              <a:tr h="20383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CNN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53.21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75.42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85.69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9405394"/>
                  </a:ext>
                </a:extLst>
              </a:tr>
              <a:tr h="20383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LSTM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55.76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79.21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90.15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0553030"/>
                  </a:ext>
                </a:extLst>
              </a:tr>
              <a:tr h="20383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65.00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83.01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93.47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2081658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SLTransformer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69.89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85.40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95.54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6631755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09E9419-D140-842C-19A9-DBE7B114D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6551421"/>
              </p:ext>
            </p:extLst>
          </p:nvPr>
        </p:nvGraphicFramePr>
        <p:xfrm>
          <a:off x="1664041" y="3884248"/>
          <a:ext cx="5406391" cy="116459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732834">
                  <a:extLst>
                    <a:ext uri="{9D8B030D-6E8A-4147-A177-3AD203B41FA5}">
                      <a16:colId xmlns:a16="http://schemas.microsoft.com/office/drawing/2014/main" val="3539751596"/>
                    </a:ext>
                  </a:extLst>
                </a:gridCol>
                <a:gridCol w="1223251">
                  <a:extLst>
                    <a:ext uri="{9D8B030D-6E8A-4147-A177-3AD203B41FA5}">
                      <a16:colId xmlns:a16="http://schemas.microsoft.com/office/drawing/2014/main" val="2805115003"/>
                    </a:ext>
                  </a:extLst>
                </a:gridCol>
                <a:gridCol w="1225153">
                  <a:extLst>
                    <a:ext uri="{9D8B030D-6E8A-4147-A177-3AD203B41FA5}">
                      <a16:colId xmlns:a16="http://schemas.microsoft.com/office/drawing/2014/main" val="3946397699"/>
                    </a:ext>
                  </a:extLst>
                </a:gridCol>
                <a:gridCol w="1225153">
                  <a:extLst>
                    <a:ext uri="{9D8B030D-6E8A-4147-A177-3AD203B41FA5}">
                      <a16:colId xmlns:a16="http://schemas.microsoft.com/office/drawing/2014/main" val="3248268463"/>
                    </a:ext>
                  </a:extLst>
                </a:gridCol>
              </a:tblGrid>
              <a:tr h="1974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Model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-4dB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-2dB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0dB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1341970"/>
                  </a:ext>
                </a:extLst>
              </a:tr>
              <a:tr h="18732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SVM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54.79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55.44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57.44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33208860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CNN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59.44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61.15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84.44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599524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LSTM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61.55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64.31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89.72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5144239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64.16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68.51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92.31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22837586"/>
                  </a:ext>
                </a:extLst>
              </a:tr>
              <a:tr h="18732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SLTransformer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68.13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74.10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94.47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17944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113170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3DE5C207-A09B-485D-9714-B6ED63A601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 dirty="0">
                <a:latin typeface="Arial" panose="020B0604020202020204" pitchFamily="34" charset="0"/>
              </a:rPr>
              <a:t>Contents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866DB210-7B18-4520-80AE-D668E0F11D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ko-KR">
                <a:latin typeface="Arial" panose="020B0604020202020204" pitchFamily="34" charset="0"/>
              </a:rPr>
              <a:t>Introduction</a:t>
            </a:r>
          </a:p>
          <a:p>
            <a:pPr eaLnBrk="1" hangingPunct="1"/>
            <a:r>
              <a:rPr lang="en-US" altLang="ko-KR">
                <a:latin typeface="Arial" panose="020B0604020202020204" pitchFamily="34" charset="0"/>
              </a:rPr>
              <a:t>Related Work</a:t>
            </a:r>
          </a:p>
          <a:p>
            <a:pPr eaLnBrk="1" hangingPunct="1"/>
            <a:r>
              <a:rPr lang="en-US" altLang="ko-KR">
                <a:latin typeface="Arial" panose="020B0604020202020204" pitchFamily="34" charset="0"/>
              </a:rPr>
              <a:t>SSA-SLTransformer </a:t>
            </a:r>
            <a:r>
              <a:rPr lang="ko-KR" altLang="en-US">
                <a:latin typeface="Arial" panose="020B0604020202020204" pitchFamily="34" charset="0"/>
              </a:rPr>
              <a:t>제안</a:t>
            </a:r>
            <a:endParaRPr lang="en-US" altLang="ko-KR">
              <a:latin typeface="Arial" panose="020B0604020202020204" pitchFamily="34" charset="0"/>
            </a:endParaRPr>
          </a:p>
          <a:p>
            <a:pPr eaLnBrk="1" hangingPunct="1"/>
            <a:r>
              <a:rPr lang="en-US" altLang="ko-KR">
                <a:latin typeface="Arial" panose="020B0604020202020204" pitchFamily="34" charset="0"/>
              </a:rPr>
              <a:t>Experiments and Results</a:t>
            </a:r>
          </a:p>
          <a:p>
            <a:pPr eaLnBrk="1" hangingPunct="1"/>
            <a:r>
              <a:rPr lang="en-US" altLang="ko-KR">
                <a:latin typeface="Arial" panose="020B0604020202020204" pitchFamily="34" charset="0"/>
              </a:rPr>
              <a:t>Conclusion</a:t>
            </a:r>
          </a:p>
          <a:p>
            <a:pPr marL="0" indent="0" eaLnBrk="1" hangingPunct="1">
              <a:buNone/>
            </a:pPr>
            <a:endParaRPr lang="en-US" altLang="ko-KR" b="1" dirty="0"/>
          </a:p>
        </p:txBody>
      </p:sp>
    </p:spTree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AA330B-C427-0ADF-B9D6-9EA891DE7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3356992"/>
            <a:ext cx="6732240" cy="2692896"/>
          </a:xfrm>
          <a:prstGeom prst="rect">
            <a:avLst/>
          </a:prstGeom>
        </p:spPr>
      </p:pic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 b="1">
                <a:latin typeface="Arial" panose="020B0604020202020204" pitchFamily="34" charset="0"/>
              </a:rPr>
              <a:t>세번째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EDD345-CBF2-6FBE-7B90-0C1C541C6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84784"/>
            <a:ext cx="4680520" cy="1008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E5D65F-0FBA-1566-31A9-8BD7C4CE2625}"/>
              </a:ext>
            </a:extLst>
          </p:cNvPr>
          <p:cNvSpPr txBox="1"/>
          <p:nvPr/>
        </p:nvSpPr>
        <p:spPr bwMode="auto">
          <a:xfrm>
            <a:off x="5364088" y="2186861"/>
            <a:ext cx="324036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세번째 실험은 노이즈가 섞인 데이터를에 </a:t>
            </a:r>
            <a:r>
              <a:rPr lang="en-US" altLang="ko-KR" sz="1400">
                <a:latin typeface="Arial" panose="020B0604020202020204" pitchFamily="34" charset="0"/>
              </a:rPr>
              <a:t>SSA </a:t>
            </a:r>
            <a:r>
              <a:rPr lang="ko-KR" altLang="en-US" sz="1400">
                <a:latin typeface="Arial" panose="020B0604020202020204" pitchFamily="34" charset="0"/>
              </a:rPr>
              <a:t>전처리를 진행함</a:t>
            </a:r>
            <a:endParaRPr lang="en-US" altLang="ko-KR" sz="1400">
              <a:latin typeface="Arial" panose="020B0604020202020204" pitchFamily="34" charset="0"/>
            </a:endParaRPr>
          </a:p>
          <a:p>
            <a:pPr marL="285750" indent="-285750" algn="l">
              <a:buFontTx/>
              <a:buChar char="-"/>
            </a:pPr>
            <a:r>
              <a:rPr lang="en-US" altLang="ko-KR" sz="1400">
                <a:latin typeface="Arial" panose="020B0604020202020204" pitchFamily="34" charset="0"/>
              </a:rPr>
              <a:t>SSA</a:t>
            </a:r>
            <a:r>
              <a:rPr lang="ko-KR" altLang="en-US" sz="1400">
                <a:latin typeface="Arial" panose="020B0604020202020204" pitchFamily="34" charset="0"/>
              </a:rPr>
              <a:t>를 거치고 나서 준수한 성능을 낼 것을 예상</a:t>
            </a:r>
            <a:endParaRPr lang="en-US" altLang="ko-KR" sz="1400"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B6839B-CC16-AA9A-4869-49B26AB3D1EF}"/>
              </a:ext>
            </a:extLst>
          </p:cNvPr>
          <p:cNvSpPr txBox="1"/>
          <p:nvPr/>
        </p:nvSpPr>
        <p:spPr bwMode="auto">
          <a:xfrm>
            <a:off x="5796136" y="1815206"/>
            <a:ext cx="122413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>
                <a:latin typeface="Arial" panose="020B0604020202020204" pitchFamily="34" charset="0"/>
              </a:rPr>
              <a:t>Input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r>
              <a:rPr lang="en-US" altLang="ko-KR" sz="1400">
                <a:latin typeface="Arial" panose="020B0604020202020204" pitchFamily="34" charset="0"/>
              </a:rPr>
              <a:t>data</a:t>
            </a:r>
            <a:r>
              <a:rPr lang="ko-KR" altLang="en-US" sz="1400">
                <a:latin typeface="Arial" panose="020B0604020202020204" pitchFamily="34" charset="0"/>
              </a:rPr>
              <a:t> 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D32C2CB-0941-0B0C-7F48-BD95D4021EEE}"/>
              </a:ext>
            </a:extLst>
          </p:cNvPr>
          <p:cNvSpPr/>
          <p:nvPr/>
        </p:nvSpPr>
        <p:spPr>
          <a:xfrm rot="10800000">
            <a:off x="5292080" y="1825079"/>
            <a:ext cx="504056" cy="30777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l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926C541-B4E3-491E-73AD-4E733BC5EF87}"/>
              </a:ext>
            </a:extLst>
          </p:cNvPr>
          <p:cNvSpPr/>
          <p:nvPr/>
        </p:nvSpPr>
        <p:spPr>
          <a:xfrm>
            <a:off x="755576" y="3449103"/>
            <a:ext cx="2016224" cy="2488694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106771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Results (</a:t>
            </a:r>
            <a:r>
              <a:rPr lang="ko-KR" altLang="en-US" sz="2400" b="1">
                <a:latin typeface="Arial" panose="020B0604020202020204" pitchFamily="34" charset="0"/>
              </a:rPr>
              <a:t>세번째 실험</a:t>
            </a:r>
            <a:r>
              <a:rPr lang="en-US" altLang="ko-KR" sz="2400" b="1">
                <a:latin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520272-8DA8-1EE6-21FD-69C44C7F0859}"/>
              </a:ext>
            </a:extLst>
          </p:cNvPr>
          <p:cNvSpPr txBox="1"/>
          <p:nvPr/>
        </p:nvSpPr>
        <p:spPr bwMode="auto">
          <a:xfrm>
            <a:off x="3059832" y="2996952"/>
            <a:ext cx="313567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4 – SSA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적용 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표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39F56E-4298-E595-CE83-4D4335F8F966}"/>
              </a:ext>
            </a:extLst>
          </p:cNvPr>
          <p:cNvSpPr txBox="1"/>
          <p:nvPr/>
        </p:nvSpPr>
        <p:spPr bwMode="auto">
          <a:xfrm>
            <a:off x="3059831" y="4941168"/>
            <a:ext cx="313567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5 – SSA </a:t>
            </a:r>
            <a:r>
              <a:rPr kumimoji="0" lang="ko-KR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적용 </a:t>
            </a: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F1-score </a:t>
            </a:r>
            <a:r>
              <a:rPr kumimoji="0"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rPr>
              <a:t>표</a:t>
            </a:r>
            <a:r>
              <a:rPr kumimoji="0" lang="en-US" altLang="ko-KR" sz="10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40E13C-62A2-0934-E4B5-755DC1F51CB1}"/>
              </a:ext>
            </a:extLst>
          </p:cNvPr>
          <p:cNvSpPr txBox="1"/>
          <p:nvPr/>
        </p:nvSpPr>
        <p:spPr bwMode="auto">
          <a:xfrm>
            <a:off x="1547662" y="5799566"/>
            <a:ext cx="561662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ko-KR" altLang="en-US" sz="1400">
                <a:latin typeface="Arial" panose="020B0604020202020204" pitchFamily="34" charset="0"/>
              </a:rPr>
              <a:t>노이즈를 잘 해결했음을 확인</a:t>
            </a:r>
            <a:endParaRPr lang="en-US" altLang="ko-KR" sz="1400">
              <a:latin typeface="Arial" panose="020B0604020202020204" pitchFamily="34" charset="0"/>
            </a:endParaRPr>
          </a:p>
          <a:p>
            <a:pPr algn="l"/>
            <a:endParaRPr lang="en-US" altLang="ko-KR" sz="1400">
              <a:latin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5D4A926-2705-265B-F0C1-60BBB0EEF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593328"/>
              </p:ext>
            </p:extLst>
          </p:nvPr>
        </p:nvGraphicFramePr>
        <p:xfrm>
          <a:off x="1691680" y="1700808"/>
          <a:ext cx="5337810" cy="114427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720850">
                  <a:extLst>
                    <a:ext uri="{9D8B030D-6E8A-4147-A177-3AD203B41FA5}">
                      <a16:colId xmlns:a16="http://schemas.microsoft.com/office/drawing/2014/main" val="3627428912"/>
                    </a:ext>
                  </a:extLst>
                </a:gridCol>
                <a:gridCol w="1205230">
                  <a:extLst>
                    <a:ext uri="{9D8B030D-6E8A-4147-A177-3AD203B41FA5}">
                      <a16:colId xmlns:a16="http://schemas.microsoft.com/office/drawing/2014/main" val="2349990261"/>
                    </a:ext>
                  </a:extLst>
                </a:gridCol>
                <a:gridCol w="1205865">
                  <a:extLst>
                    <a:ext uri="{9D8B030D-6E8A-4147-A177-3AD203B41FA5}">
                      <a16:colId xmlns:a16="http://schemas.microsoft.com/office/drawing/2014/main" val="380836391"/>
                    </a:ext>
                  </a:extLst>
                </a:gridCol>
                <a:gridCol w="1205865">
                  <a:extLst>
                    <a:ext uri="{9D8B030D-6E8A-4147-A177-3AD203B41FA5}">
                      <a16:colId xmlns:a16="http://schemas.microsoft.com/office/drawing/2014/main" val="4188003829"/>
                    </a:ext>
                  </a:extLst>
                </a:gridCol>
              </a:tblGrid>
              <a:tr h="19431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Model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-4dB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-2dB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0dB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82036680"/>
                  </a:ext>
                </a:extLst>
              </a:tr>
              <a:tr h="18351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SVM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50.10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60.98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65.33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6416785"/>
                  </a:ext>
                </a:extLst>
              </a:tr>
              <a:tr h="19431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CNN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67.00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80.95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86.88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87778556"/>
                  </a:ext>
                </a:extLst>
              </a:tr>
              <a:tr h="19431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LSTM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81.10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85.97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91.25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9427867"/>
                  </a:ext>
                </a:extLst>
              </a:tr>
              <a:tr h="19431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83.55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87.42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94.17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0068993"/>
                  </a:ext>
                </a:extLst>
              </a:tr>
              <a:tr h="18351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SLTransformer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85.55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89.95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96.55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6716812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146623F-9357-C6F3-F0A9-7F69E2C2F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562278"/>
              </p:ext>
            </p:extLst>
          </p:nvPr>
        </p:nvGraphicFramePr>
        <p:xfrm>
          <a:off x="1688812" y="3563476"/>
          <a:ext cx="5337811" cy="108966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720357">
                  <a:extLst>
                    <a:ext uri="{9D8B030D-6E8A-4147-A177-3AD203B41FA5}">
                      <a16:colId xmlns:a16="http://schemas.microsoft.com/office/drawing/2014/main" val="1056181124"/>
                    </a:ext>
                  </a:extLst>
                </a:gridCol>
                <a:gridCol w="1205394">
                  <a:extLst>
                    <a:ext uri="{9D8B030D-6E8A-4147-A177-3AD203B41FA5}">
                      <a16:colId xmlns:a16="http://schemas.microsoft.com/office/drawing/2014/main" val="3325236986"/>
                    </a:ext>
                  </a:extLst>
                </a:gridCol>
                <a:gridCol w="1206030">
                  <a:extLst>
                    <a:ext uri="{9D8B030D-6E8A-4147-A177-3AD203B41FA5}">
                      <a16:colId xmlns:a16="http://schemas.microsoft.com/office/drawing/2014/main" val="1831489906"/>
                    </a:ext>
                  </a:extLst>
                </a:gridCol>
                <a:gridCol w="1206030">
                  <a:extLst>
                    <a:ext uri="{9D8B030D-6E8A-4147-A177-3AD203B41FA5}">
                      <a16:colId xmlns:a16="http://schemas.microsoft.com/office/drawing/2014/main" val="1211011312"/>
                    </a:ext>
                  </a:extLst>
                </a:gridCol>
              </a:tblGrid>
              <a:tr h="1847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Model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-4dB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-2dB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0dB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290665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SVM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49.98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59.15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64.17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4893175"/>
                  </a:ext>
                </a:extLst>
              </a:tr>
              <a:tr h="1847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CNN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65.43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79.95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85.79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2446711"/>
                  </a:ext>
                </a:extLst>
              </a:tr>
              <a:tr h="1847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LSTM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77.42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82.44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90.01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0082229"/>
                  </a:ext>
                </a:extLst>
              </a:tr>
              <a:tr h="184785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82.11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85.17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93.15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63155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SLTransformer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84.00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86.37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sz="1100" kern="0">
                          <a:effectLst/>
                        </a:rPr>
                        <a:t>95.33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6680771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8847A2-97B8-FD7D-486D-96012E255A56}"/>
              </a:ext>
            </a:extLst>
          </p:cNvPr>
          <p:cNvSpPr/>
          <p:nvPr/>
        </p:nvSpPr>
        <p:spPr>
          <a:xfrm>
            <a:off x="5508103" y="1367705"/>
            <a:ext cx="1656184" cy="1810476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rtlCol="0" anchor="ctr">
            <a:spAutoFit/>
          </a:bodyPr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0794498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447800" y="2971800"/>
            <a:ext cx="73152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ko-KR" sz="2800" b="1">
                <a:latin typeface="Arial" panose="020B0604020202020204" pitchFamily="34" charset="0"/>
                <a:ea typeface="휴먼모음T" panose="02030504000101010101" pitchFamily="18" charset="-127"/>
              </a:rPr>
              <a:t>Conclusion</a:t>
            </a:r>
            <a:endParaRPr lang="en-US" altLang="ko-KR" sz="2000" b="1" dirty="0">
              <a:latin typeface="Arial" panose="020B0604020202020204" pitchFamily="34" charset="0"/>
              <a:ea typeface="휴먼모음T" panose="02030504000101010101" pitchFamily="18" charset="-127"/>
            </a:endParaRPr>
          </a:p>
        </p:txBody>
      </p:sp>
      <p:sp>
        <p:nvSpPr>
          <p:cNvPr id="8195" name="Oval 3"/>
          <p:cNvSpPr>
            <a:spLocks noChangeArrowheads="1"/>
          </p:cNvSpPr>
          <p:nvPr/>
        </p:nvSpPr>
        <p:spPr bwMode="auto">
          <a:xfrm rot="-2367420">
            <a:off x="838200" y="2590800"/>
            <a:ext cx="2895600" cy="1524000"/>
          </a:xfrm>
          <a:prstGeom prst="ellipse">
            <a:avLst/>
          </a:prstGeom>
          <a:solidFill>
            <a:srgbClr val="A50021">
              <a:alpha val="21176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38380"/>
      </p:ext>
    </p:extLst>
  </p:cSld>
  <p:clrMapOvr>
    <a:masterClrMapping/>
  </p:clrMapOvr>
  <p:transition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>
                <a:latin typeface="Arial" panose="020B0604020202020204" pitchFamily="34" charset="0"/>
              </a:rPr>
              <a:t>연구결과 </a:t>
            </a:r>
            <a:r>
              <a:rPr lang="en-US" altLang="ko-KR" sz="2400">
                <a:latin typeface="Arial" panose="020B0604020202020204" pitchFamily="34" charset="0"/>
              </a:rPr>
              <a:t>&amp; </a:t>
            </a:r>
            <a:r>
              <a:rPr lang="ko-KR" altLang="en-US" sz="2400" b="1">
                <a:latin typeface="Arial" panose="020B0604020202020204" pitchFamily="34" charset="0"/>
              </a:rPr>
              <a:t>향후 연구 계획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4BD12C-1EDB-7B22-69E6-E443658AC269}"/>
              </a:ext>
            </a:extLst>
          </p:cNvPr>
          <p:cNvSpPr txBox="1"/>
          <p:nvPr/>
        </p:nvSpPr>
        <p:spPr bwMode="auto">
          <a:xfrm>
            <a:off x="251520" y="4293096"/>
            <a:ext cx="856863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향후 연구 계획 </a:t>
            </a: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altLang="ko-KR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본 연구의 목적은 실제 공장환경을 가정한 연구</a:t>
            </a: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실제 공장에서 센서로 데이터를 수집 후 본 프레임워크가 잘 작동하는지 확인하는 것이 목표</a:t>
            </a:r>
            <a:endParaRPr lang="en-US" altLang="ko-KR" sz="20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60736-D359-B7C3-FDD4-05DD2634015A}"/>
              </a:ext>
            </a:extLst>
          </p:cNvPr>
          <p:cNvSpPr txBox="1"/>
          <p:nvPr/>
        </p:nvSpPr>
        <p:spPr bwMode="auto">
          <a:xfrm>
            <a:off x="315692" y="1700808"/>
            <a:ext cx="8352606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ko-KR" altLang="en-US" sz="1500">
                <a:solidFill>
                  <a:srgbClr val="2E2E2E"/>
                </a:solidFill>
                <a:latin typeface="+mn-lt"/>
                <a:cs typeface="Times New Roman" panose="02020603050405020304" pitchFamily="18" charset="0"/>
              </a:rPr>
              <a:t>연구결과 </a:t>
            </a:r>
            <a:r>
              <a:rPr lang="en-US" altLang="ko-KR" sz="1500">
                <a:solidFill>
                  <a:srgbClr val="2E2E2E"/>
                </a:solidFill>
                <a:latin typeface="+mn-lt"/>
                <a:cs typeface="Times New Roman" panose="02020603050405020304" pitchFamily="18" charset="0"/>
              </a:rPr>
              <a:t>: </a:t>
            </a:r>
          </a:p>
          <a:p>
            <a:endParaRPr lang="en-US" altLang="ko-KR" sz="1500">
              <a:solidFill>
                <a:srgbClr val="2E2E2E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최신 경향을 반영하여 트랜스포머 모델을 연구에 적용함</a:t>
            </a:r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-SSA 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알고리즘을 재조명하고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노이즈에 강건함을 보여줌</a:t>
            </a:r>
            <a:endParaRPr lang="en-US" altLang="ko-KR" sz="1500">
              <a:solidFill>
                <a:srgbClr val="2E2E2E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베어링 데이터에 노이즈를 섞어서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공장의 혼잡한 상황을 가정함</a:t>
            </a:r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  <a:p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-3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건의 실험을 진행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일반 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CWRU 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데이터셋에 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SLTransformer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가 준수한 성능을 내는 것을 확인</a:t>
            </a:r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두번째 실험에서 인공지능 모델이 노이즈에 취약함을 확인</a:t>
            </a:r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-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세번째 실험에서 </a:t>
            </a:r>
            <a:r>
              <a:rPr lang="en-US" altLang="ko-KR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SSA</a:t>
            </a:r>
            <a:r>
              <a:rPr lang="ko-KR" altLang="en-US" sz="150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가 노이즈 문제를 해결함을 확인</a:t>
            </a:r>
            <a:endParaRPr lang="en-US" altLang="ko-KR" sz="150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61699"/>
      </p:ext>
    </p:extLst>
  </p:cSld>
  <p:clrMapOvr>
    <a:masterClrMapping/>
  </p:clrMapOvr>
  <p:transition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F52D98-82DA-4A7E-B18C-25B70CAA2BB1}"/>
              </a:ext>
            </a:extLst>
          </p:cNvPr>
          <p:cNvSpPr txBox="1"/>
          <p:nvPr/>
        </p:nvSpPr>
        <p:spPr bwMode="auto">
          <a:xfrm>
            <a:off x="323850" y="1013827"/>
            <a:ext cx="856863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ko-KR" altLang="en-US" sz="16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지금까지 발표를 들어주셔서 감사합니다</a:t>
            </a:r>
            <a:r>
              <a:rPr lang="en-US" altLang="ko-KR" sz="16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altLang="ko-KR" sz="16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sz="1600" dirty="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A80D19-E201-1561-3AFC-F4AEC5EE2F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077" y="2276872"/>
            <a:ext cx="3158175" cy="315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62443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447800" y="2971800"/>
            <a:ext cx="73152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ko-KR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1. Introduction</a:t>
            </a:r>
            <a:endParaRPr lang="en-US" altLang="ko-KR" sz="2000" b="1" dirty="0">
              <a:latin typeface="Arial" panose="020B0604020202020204" pitchFamily="34" charset="0"/>
              <a:ea typeface="휴먼모음T" panose="02030504000101010101" pitchFamily="18" charset="-127"/>
            </a:endParaRPr>
          </a:p>
        </p:txBody>
      </p:sp>
      <p:sp>
        <p:nvSpPr>
          <p:cNvPr id="8195" name="Oval 3"/>
          <p:cNvSpPr>
            <a:spLocks noChangeArrowheads="1"/>
          </p:cNvSpPr>
          <p:nvPr/>
        </p:nvSpPr>
        <p:spPr bwMode="auto">
          <a:xfrm rot="-2367420">
            <a:off x="838200" y="2590800"/>
            <a:ext cx="2895600" cy="1524000"/>
          </a:xfrm>
          <a:prstGeom prst="ellipse">
            <a:avLst/>
          </a:prstGeom>
          <a:solidFill>
            <a:srgbClr val="A50021">
              <a:alpha val="21176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lang="ko-KR" altLang="en-US"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dirty="0">
                <a:latin typeface="Arial" panose="020B0604020202020204" pitchFamily="34" charset="0"/>
              </a:rPr>
              <a:t>기존연구의 한계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A79068-4788-491D-B288-29EDF7D89DAF}"/>
              </a:ext>
            </a:extLst>
          </p:cNvPr>
          <p:cNvSpPr txBox="1"/>
          <p:nvPr/>
        </p:nvSpPr>
        <p:spPr bwMode="auto">
          <a:xfrm>
            <a:off x="315692" y="1700808"/>
            <a:ext cx="8352606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결함 감지 연구들 중 최신 경향의 인공지능 신경망 모델을 적용한 연구가 부족함</a:t>
            </a:r>
            <a:endParaRPr lang="en-US" altLang="ko-KR" sz="2000" b="0" i="0">
              <a:solidFill>
                <a:srgbClr val="2E2E2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결함감지 연구에 적용하는 전처리 기법에 대한 연구가 부족함</a:t>
            </a:r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특히 노이즈 관련된 연구가 전무했음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공장의 다양한 상황을 가정하거나 실제로 실험한 연구가 부족함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17415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Contributions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A79068-4788-491D-B288-29EDF7D89DAF}"/>
              </a:ext>
            </a:extLst>
          </p:cNvPr>
          <p:cNvSpPr txBox="1"/>
          <p:nvPr/>
        </p:nvSpPr>
        <p:spPr bwMode="auto">
          <a:xfrm>
            <a:off x="315692" y="1700808"/>
            <a:ext cx="8352606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결함 감지 연구들 중 최신 경향의 인공지능 신경망 모델을 적용한 연구가 부족함</a:t>
            </a:r>
            <a:endParaRPr lang="en-US" altLang="ko-KR" sz="2000" b="0" i="0">
              <a:solidFill>
                <a:srgbClr val="2E2E2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=&gt; </a:t>
            </a:r>
            <a:r>
              <a:rPr lang="ko-KR" altLang="en-US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최신 경향을 반영하여 트랜스포머 모델을 연구에 적용함</a:t>
            </a:r>
            <a:endParaRPr lang="en-US" altLang="ko-KR" sz="20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결함감지 연구에 적용하는 전처리 기법에 대한 연구가 부족함</a:t>
            </a:r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특히 노이즈 관련된 연구가 전무했음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=&gt; SSA </a:t>
            </a:r>
            <a:r>
              <a:rPr lang="ko-KR" altLang="en-US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알고리즘을 재조명하고</a:t>
            </a:r>
            <a:r>
              <a:rPr lang="en-US" altLang="ko-KR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노이즈에 강건함을 보여줌</a:t>
            </a:r>
            <a:endParaRPr lang="en-US" altLang="ko-KR" sz="20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공장의 다양한 상황을 가정하거나 실제로 실험한 연구가 부족함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=&gt; </a:t>
            </a:r>
            <a:r>
              <a:rPr lang="ko-KR" altLang="en-US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데이터에 노이즈를 섞어서</a:t>
            </a:r>
            <a:r>
              <a:rPr lang="en-US" altLang="ko-KR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공장의 혼잡한 상황을 가정함</a:t>
            </a:r>
            <a:endParaRPr lang="en-US" altLang="ko-KR" sz="20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582006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447800" y="2971800"/>
            <a:ext cx="73152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l" eaLnBrk="1" latin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ko-KR" sz="2800" b="1" dirty="0">
                <a:latin typeface="Arial" panose="020B0604020202020204" pitchFamily="34" charset="0"/>
                <a:ea typeface="휴먼모음T" panose="02030504000101010101" pitchFamily="18" charset="-127"/>
              </a:rPr>
              <a:t>2. Related Work</a:t>
            </a:r>
            <a:endParaRPr lang="en-US" altLang="ko-KR" sz="2000" b="1" dirty="0">
              <a:latin typeface="Arial" panose="020B0604020202020204" pitchFamily="34" charset="0"/>
              <a:ea typeface="휴먼모음T" panose="02030504000101010101" pitchFamily="18" charset="-127"/>
            </a:endParaRPr>
          </a:p>
        </p:txBody>
      </p:sp>
      <p:sp>
        <p:nvSpPr>
          <p:cNvPr id="8195" name="Oval 3"/>
          <p:cNvSpPr>
            <a:spLocks noChangeArrowheads="1"/>
          </p:cNvSpPr>
          <p:nvPr/>
        </p:nvSpPr>
        <p:spPr bwMode="auto">
          <a:xfrm rot="-2367420">
            <a:off x="838200" y="2590800"/>
            <a:ext cx="2895600" cy="1524000"/>
          </a:xfrm>
          <a:prstGeom prst="ellipse">
            <a:avLst/>
          </a:prstGeom>
          <a:solidFill>
            <a:srgbClr val="A50021">
              <a:alpha val="21176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47875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ko-KR" altLang="en-US" sz="2400" b="1">
                <a:latin typeface="Arial" panose="020B0604020202020204" pitchFamily="34" charset="0"/>
              </a:rPr>
              <a:t>베어링 결함 진단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B37A99-011E-4BAF-BA90-C6280C5AB5CF}"/>
              </a:ext>
            </a:extLst>
          </p:cNvPr>
          <p:cNvSpPr txBox="1"/>
          <p:nvPr/>
        </p:nvSpPr>
        <p:spPr bwMode="auto">
          <a:xfrm>
            <a:off x="1007604" y="5373216"/>
            <a:ext cx="71287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Arial" panose="020B0604020202020204" pitchFamily="34" charset="0"/>
              </a:rPr>
              <a:t>출처 </a:t>
            </a:r>
            <a:r>
              <a:rPr lang="en-US" altLang="ko-KR" sz="1400">
                <a:latin typeface="Arial" panose="020B0604020202020204" pitchFamily="34" charset="0"/>
              </a:rPr>
              <a:t>: </a:t>
            </a:r>
            <a:r>
              <a:rPr lang="en-US" altLang="ko-KR" sz="1400" kern="0">
                <a:solidFill>
                  <a:srgbClr val="000000"/>
                </a:solidFill>
                <a:effectLst/>
                <a:latin typeface="HY신명조" panose="02030600000101010101" pitchFamily="18" charset="-127"/>
                <a:cs typeface="굴림" panose="020B0600000101010101" pitchFamily="50" charset="-127"/>
              </a:rPr>
              <a:t>Hoang, Duy-Tang, and Hee-Jun Kang. "A survey on deep learning based bearing fault diagnosis." Neurocomputing 335 (2019): 327-335.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6586F-B277-9B95-9DBC-5AA8C55C9B9C}"/>
              </a:ext>
            </a:extLst>
          </p:cNvPr>
          <p:cNvSpPr txBox="1"/>
          <p:nvPr/>
        </p:nvSpPr>
        <p:spPr bwMode="auto">
          <a:xfrm>
            <a:off x="315692" y="1700808"/>
            <a:ext cx="8352606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기존의 선행연구는 통계적 방법론과 머신러닝적 접근법이 다수를 이뤘음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딥러닝 도입 이후</a:t>
            </a:r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베어링 결함 진단과 딥러닝 접근의 수요가 급격히 상승함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그 후 </a:t>
            </a:r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RNN, CNN, Autoencoder 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계열 인공지능 모델이 주류를 이루었음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altLang="ko-KR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imbalanced, few-shot </a:t>
            </a:r>
            <a:r>
              <a:rPr lang="ko-KR" altLang="en-US" sz="200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문제 등 다양한 방법으로 베어링 결함 진단 선행연구가 있었음 </a:t>
            </a:r>
            <a:endParaRPr lang="en-US" altLang="ko-KR" sz="2000">
              <a:solidFill>
                <a:srgbClr val="2E2E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359307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910F736-8812-416A-9CF1-8FDFBDA219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sz="2400" b="1">
                <a:latin typeface="Arial" panose="020B0604020202020204" pitchFamily="34" charset="0"/>
              </a:rPr>
              <a:t>Singular Spectrum Analysis</a:t>
            </a:r>
            <a:endParaRPr lang="en-US" altLang="ko-KR" sz="2400" b="1" dirty="0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8758D5-4C50-835E-D624-C85D51F51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654286"/>
            <a:ext cx="4013255" cy="39806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B37A99-011E-4BAF-BA90-C6280C5AB5CF}"/>
              </a:ext>
            </a:extLst>
          </p:cNvPr>
          <p:cNvSpPr txBox="1"/>
          <p:nvPr/>
        </p:nvSpPr>
        <p:spPr bwMode="auto">
          <a:xfrm>
            <a:off x="1007604" y="5949280"/>
            <a:ext cx="71287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Arial" panose="020B0604020202020204" pitchFamily="34" charset="0"/>
              </a:rPr>
              <a:t>출처 </a:t>
            </a:r>
            <a:r>
              <a:rPr lang="en-US" altLang="ko-KR" sz="1400">
                <a:latin typeface="Arial" panose="020B0604020202020204" pitchFamily="34" charset="0"/>
              </a:rPr>
              <a:t>: Rodrigues, Paulo Canas, et al. "The decomposition and forecasting of mutual investment funds using singular spectrum analysis." Entropy 22.1 (2020): 83.</a:t>
            </a:r>
            <a:endParaRPr lang="ko-KR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421557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net Master">
  <a:themeElements>
    <a:clrScheme name="Monet Mas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net Master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tx1"/>
          </a:solidFill>
        </a:ln>
      </a:spPr>
      <a:bodyPr wrap="none" rtlCol="0" anchor="ctr">
        <a:spAutoFit/>
      </a:bodyPr>
      <a:lstStyle>
        <a:defPPr algn="l">
          <a:defRPr dirty="0"/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  <a:ea typeface="굴림" panose="020B0600000101010101" pitchFamily="50" charset="-127"/>
          </a:defRPr>
        </a:defPPr>
      </a:lst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>
        <a:defPPr marL="0" indent="0" algn="l">
          <a:buNone/>
          <a:defRPr sz="1400" dirty="0" smtClean="0">
            <a:latin typeface="Arial" panose="020B0604020202020204" pitchFamily="34" charset="0"/>
          </a:defRPr>
        </a:defPPr>
      </a:lstStyle>
    </a:txDef>
  </a:objectDefaults>
  <a:extraClrSchemeLst>
    <a:extraClrScheme>
      <a:clrScheme name="Monet 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net 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net 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net 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net 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net 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net 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31444</TotalTime>
  <Words>1340</Words>
  <Application>Microsoft Office PowerPoint</Application>
  <PresentationFormat>화면 슬라이드 쇼(4:3)</PresentationFormat>
  <Paragraphs>330</Paragraphs>
  <Slides>34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34</vt:i4>
      </vt:variant>
    </vt:vector>
  </HeadingPairs>
  <TitlesOfParts>
    <vt:vector size="47" baseType="lpstr">
      <vt:lpstr>HY신명조</vt:lpstr>
      <vt:lpstr>Noto Sans KR</vt:lpstr>
      <vt:lpstr>굴림</vt:lpstr>
      <vt:lpstr>맑은 고딕</vt:lpstr>
      <vt:lpstr>Arial</vt:lpstr>
      <vt:lpstr>Arial Black</vt:lpstr>
      <vt:lpstr>Symbol</vt:lpstr>
      <vt:lpstr>Tahoma</vt:lpstr>
      <vt:lpstr>Times New Roman</vt:lpstr>
      <vt:lpstr>Wingdings 2</vt:lpstr>
      <vt:lpstr>Wingdings 3</vt:lpstr>
      <vt:lpstr>Monet Master</vt:lpstr>
      <vt:lpstr>디자인 사용자 지정</vt:lpstr>
      <vt:lpstr>PowerPoint 프레젠테이션</vt:lpstr>
      <vt:lpstr>Paperworks</vt:lpstr>
      <vt:lpstr>Contents</vt:lpstr>
      <vt:lpstr>PowerPoint 프레젠테이션</vt:lpstr>
      <vt:lpstr>기존연구의 한계</vt:lpstr>
      <vt:lpstr>Contributions</vt:lpstr>
      <vt:lpstr>PowerPoint 프레젠테이션</vt:lpstr>
      <vt:lpstr>베어링 결함 진단</vt:lpstr>
      <vt:lpstr>Singular Spectrum Analysis</vt:lpstr>
      <vt:lpstr>LSTM</vt:lpstr>
      <vt:lpstr>Vanilla Transformer</vt:lpstr>
      <vt:lpstr>PowerPoint 프레젠테이션</vt:lpstr>
      <vt:lpstr>아키텍쳐</vt:lpstr>
      <vt:lpstr>세부 아키텍쳐 설명</vt:lpstr>
      <vt:lpstr>SSA-SLTransformer 최적화 절차</vt:lpstr>
      <vt:lpstr>PowerPoint 프레젠테이션</vt:lpstr>
      <vt:lpstr>실험 환경</vt:lpstr>
      <vt:lpstr>데이터 셋 설명</vt:lpstr>
      <vt:lpstr>Experiments and Results</vt:lpstr>
      <vt:lpstr>Denoise with SSA</vt:lpstr>
      <vt:lpstr>Denoise with SSA (L = 200)</vt:lpstr>
      <vt:lpstr>Denoise with SSA (L = 20)</vt:lpstr>
      <vt:lpstr>Denoise with SSA (L = 100)</vt:lpstr>
      <vt:lpstr>Swish activation function</vt:lpstr>
      <vt:lpstr>Metrics</vt:lpstr>
      <vt:lpstr>Results (첫번째 실험)</vt:lpstr>
      <vt:lpstr>Results (첫번째 실험)</vt:lpstr>
      <vt:lpstr>Results (두번째 실험)</vt:lpstr>
      <vt:lpstr>Results (두번째 실험)</vt:lpstr>
      <vt:lpstr>Results (세번째 실험)</vt:lpstr>
      <vt:lpstr>Results (세번째 실험)</vt:lpstr>
      <vt:lpstr>PowerPoint 프레젠테이션</vt:lpstr>
      <vt:lpstr>연구결과 &amp; 향후 연구 계획</vt:lpstr>
      <vt:lpstr>PowerPoint 프레젠테이션</vt:lpstr>
    </vt:vector>
  </TitlesOfParts>
  <Company>networking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minani</dc:creator>
  <cp:lastModifiedBy>이 서영</cp:lastModifiedBy>
  <cp:revision>3699</cp:revision>
  <dcterms:created xsi:type="dcterms:W3CDTF">2002-08-12T06:27:44Z</dcterms:created>
  <dcterms:modified xsi:type="dcterms:W3CDTF">2022-05-17T23:52:42Z</dcterms:modified>
</cp:coreProperties>
</file>